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07" d="100"/>
          <a:sy n="107" d="100"/>
        </p:scale>
        <p:origin x="-102"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206C3A3E-108B-43E1-85DF-A5783AED1547}" type="datetimeFigureOut">
              <a:rPr lang="da-DK" smtClean="0"/>
              <a:t>03-11-2014</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slidenummer 5"/>
          <p:cNvSpPr>
            <a:spLocks noGrp="1"/>
          </p:cNvSpPr>
          <p:nvPr>
            <p:ph type="sldNum" sz="quarter" idx="12"/>
          </p:nvPr>
        </p:nvSpPr>
        <p:spPr/>
        <p:txBody>
          <a:bodyPr/>
          <a:lstStyle/>
          <a:p>
            <a:fld id="{85D778F5-3215-4397-A45A-5946F079490E}" type="slidenum">
              <a:rPr lang="da-DK" smtClean="0"/>
              <a:t>‹nr.›</a:t>
            </a:fld>
            <a:endParaRPr lang="da-DK" dirty="0"/>
          </a:p>
        </p:txBody>
      </p:sp>
    </p:spTree>
    <p:extLst>
      <p:ext uri="{BB962C8B-B14F-4D97-AF65-F5344CB8AC3E}">
        <p14:creationId xmlns:p14="http://schemas.microsoft.com/office/powerpoint/2010/main" val="1539360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06C3A3E-108B-43E1-85DF-A5783AED1547}" type="datetimeFigureOut">
              <a:rPr lang="da-DK" smtClean="0"/>
              <a:t>03-11-2014</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slidenummer 5"/>
          <p:cNvSpPr>
            <a:spLocks noGrp="1"/>
          </p:cNvSpPr>
          <p:nvPr>
            <p:ph type="sldNum" sz="quarter" idx="12"/>
          </p:nvPr>
        </p:nvSpPr>
        <p:spPr/>
        <p:txBody>
          <a:bodyPr/>
          <a:lstStyle/>
          <a:p>
            <a:fld id="{85D778F5-3215-4397-A45A-5946F079490E}" type="slidenum">
              <a:rPr lang="da-DK" smtClean="0"/>
              <a:t>‹nr.›</a:t>
            </a:fld>
            <a:endParaRPr lang="da-DK" dirty="0"/>
          </a:p>
        </p:txBody>
      </p:sp>
    </p:spTree>
    <p:extLst>
      <p:ext uri="{BB962C8B-B14F-4D97-AF65-F5344CB8AC3E}">
        <p14:creationId xmlns:p14="http://schemas.microsoft.com/office/powerpoint/2010/main" val="1293311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06C3A3E-108B-43E1-85DF-A5783AED1547}" type="datetimeFigureOut">
              <a:rPr lang="da-DK" smtClean="0"/>
              <a:t>03-11-2014</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slidenummer 5"/>
          <p:cNvSpPr>
            <a:spLocks noGrp="1"/>
          </p:cNvSpPr>
          <p:nvPr>
            <p:ph type="sldNum" sz="quarter" idx="12"/>
          </p:nvPr>
        </p:nvSpPr>
        <p:spPr/>
        <p:txBody>
          <a:bodyPr/>
          <a:lstStyle/>
          <a:p>
            <a:fld id="{85D778F5-3215-4397-A45A-5946F079490E}" type="slidenum">
              <a:rPr lang="da-DK" smtClean="0"/>
              <a:t>‹nr.›</a:t>
            </a:fld>
            <a:endParaRPr lang="da-DK" dirty="0"/>
          </a:p>
        </p:txBody>
      </p:sp>
    </p:spTree>
    <p:extLst>
      <p:ext uri="{BB962C8B-B14F-4D97-AF65-F5344CB8AC3E}">
        <p14:creationId xmlns:p14="http://schemas.microsoft.com/office/powerpoint/2010/main" val="904835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06C3A3E-108B-43E1-85DF-A5783AED1547}" type="datetimeFigureOut">
              <a:rPr lang="da-DK" smtClean="0"/>
              <a:t>03-11-2014</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slidenummer 5"/>
          <p:cNvSpPr>
            <a:spLocks noGrp="1"/>
          </p:cNvSpPr>
          <p:nvPr>
            <p:ph type="sldNum" sz="quarter" idx="12"/>
          </p:nvPr>
        </p:nvSpPr>
        <p:spPr/>
        <p:txBody>
          <a:bodyPr/>
          <a:lstStyle/>
          <a:p>
            <a:fld id="{85D778F5-3215-4397-A45A-5946F079490E}" type="slidenum">
              <a:rPr lang="da-DK" smtClean="0"/>
              <a:t>‹nr.›</a:t>
            </a:fld>
            <a:endParaRPr lang="da-DK" dirty="0"/>
          </a:p>
        </p:txBody>
      </p:sp>
    </p:spTree>
    <p:extLst>
      <p:ext uri="{BB962C8B-B14F-4D97-AF65-F5344CB8AC3E}">
        <p14:creationId xmlns:p14="http://schemas.microsoft.com/office/powerpoint/2010/main" val="2189725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206C3A3E-108B-43E1-85DF-A5783AED1547}" type="datetimeFigureOut">
              <a:rPr lang="da-DK" smtClean="0"/>
              <a:t>03-11-2014</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slidenummer 5"/>
          <p:cNvSpPr>
            <a:spLocks noGrp="1"/>
          </p:cNvSpPr>
          <p:nvPr>
            <p:ph type="sldNum" sz="quarter" idx="12"/>
          </p:nvPr>
        </p:nvSpPr>
        <p:spPr/>
        <p:txBody>
          <a:bodyPr/>
          <a:lstStyle/>
          <a:p>
            <a:fld id="{85D778F5-3215-4397-A45A-5946F079490E}" type="slidenum">
              <a:rPr lang="da-DK" smtClean="0"/>
              <a:t>‹nr.›</a:t>
            </a:fld>
            <a:endParaRPr lang="da-DK" dirty="0"/>
          </a:p>
        </p:txBody>
      </p:sp>
    </p:spTree>
    <p:extLst>
      <p:ext uri="{BB962C8B-B14F-4D97-AF65-F5344CB8AC3E}">
        <p14:creationId xmlns:p14="http://schemas.microsoft.com/office/powerpoint/2010/main" val="2384220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206C3A3E-108B-43E1-85DF-A5783AED1547}" type="datetimeFigureOut">
              <a:rPr lang="da-DK" smtClean="0"/>
              <a:t>03-11-2014</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slidenummer 6"/>
          <p:cNvSpPr>
            <a:spLocks noGrp="1"/>
          </p:cNvSpPr>
          <p:nvPr>
            <p:ph type="sldNum" sz="quarter" idx="12"/>
          </p:nvPr>
        </p:nvSpPr>
        <p:spPr/>
        <p:txBody>
          <a:bodyPr/>
          <a:lstStyle/>
          <a:p>
            <a:fld id="{85D778F5-3215-4397-A45A-5946F079490E}" type="slidenum">
              <a:rPr lang="da-DK" smtClean="0"/>
              <a:t>‹nr.›</a:t>
            </a:fld>
            <a:endParaRPr lang="da-DK" dirty="0"/>
          </a:p>
        </p:txBody>
      </p:sp>
    </p:spTree>
    <p:extLst>
      <p:ext uri="{BB962C8B-B14F-4D97-AF65-F5344CB8AC3E}">
        <p14:creationId xmlns:p14="http://schemas.microsoft.com/office/powerpoint/2010/main" val="1538410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206C3A3E-108B-43E1-85DF-A5783AED1547}" type="datetimeFigureOut">
              <a:rPr lang="da-DK" smtClean="0"/>
              <a:t>03-11-2014</a:t>
            </a:fld>
            <a:endParaRPr lang="da-DK" dirty="0"/>
          </a:p>
        </p:txBody>
      </p:sp>
      <p:sp>
        <p:nvSpPr>
          <p:cNvPr id="8" name="Pladsholder til sidefod 7"/>
          <p:cNvSpPr>
            <a:spLocks noGrp="1"/>
          </p:cNvSpPr>
          <p:nvPr>
            <p:ph type="ftr" sz="quarter" idx="11"/>
          </p:nvPr>
        </p:nvSpPr>
        <p:spPr/>
        <p:txBody>
          <a:bodyPr/>
          <a:lstStyle/>
          <a:p>
            <a:endParaRPr lang="da-DK" dirty="0"/>
          </a:p>
        </p:txBody>
      </p:sp>
      <p:sp>
        <p:nvSpPr>
          <p:cNvPr id="9" name="Pladsholder til slidenummer 8"/>
          <p:cNvSpPr>
            <a:spLocks noGrp="1"/>
          </p:cNvSpPr>
          <p:nvPr>
            <p:ph type="sldNum" sz="quarter" idx="12"/>
          </p:nvPr>
        </p:nvSpPr>
        <p:spPr/>
        <p:txBody>
          <a:bodyPr/>
          <a:lstStyle/>
          <a:p>
            <a:fld id="{85D778F5-3215-4397-A45A-5946F079490E}" type="slidenum">
              <a:rPr lang="da-DK" smtClean="0"/>
              <a:t>‹nr.›</a:t>
            </a:fld>
            <a:endParaRPr lang="da-DK" dirty="0"/>
          </a:p>
        </p:txBody>
      </p:sp>
    </p:spTree>
    <p:extLst>
      <p:ext uri="{BB962C8B-B14F-4D97-AF65-F5344CB8AC3E}">
        <p14:creationId xmlns:p14="http://schemas.microsoft.com/office/powerpoint/2010/main" val="2472099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206C3A3E-108B-43E1-85DF-A5783AED1547}" type="datetimeFigureOut">
              <a:rPr lang="da-DK" smtClean="0"/>
              <a:t>03-11-2014</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slidenummer 4"/>
          <p:cNvSpPr>
            <a:spLocks noGrp="1"/>
          </p:cNvSpPr>
          <p:nvPr>
            <p:ph type="sldNum" sz="quarter" idx="12"/>
          </p:nvPr>
        </p:nvSpPr>
        <p:spPr/>
        <p:txBody>
          <a:bodyPr/>
          <a:lstStyle/>
          <a:p>
            <a:fld id="{85D778F5-3215-4397-A45A-5946F079490E}" type="slidenum">
              <a:rPr lang="da-DK" smtClean="0"/>
              <a:t>‹nr.›</a:t>
            </a:fld>
            <a:endParaRPr lang="da-DK" dirty="0"/>
          </a:p>
        </p:txBody>
      </p:sp>
    </p:spTree>
    <p:extLst>
      <p:ext uri="{BB962C8B-B14F-4D97-AF65-F5344CB8AC3E}">
        <p14:creationId xmlns:p14="http://schemas.microsoft.com/office/powerpoint/2010/main" val="1562885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206C3A3E-108B-43E1-85DF-A5783AED1547}" type="datetimeFigureOut">
              <a:rPr lang="da-DK" smtClean="0"/>
              <a:t>03-11-2014</a:t>
            </a:fld>
            <a:endParaRPr lang="da-DK" dirty="0"/>
          </a:p>
        </p:txBody>
      </p:sp>
      <p:sp>
        <p:nvSpPr>
          <p:cNvPr id="3" name="Pladsholder til sidefod 2"/>
          <p:cNvSpPr>
            <a:spLocks noGrp="1"/>
          </p:cNvSpPr>
          <p:nvPr>
            <p:ph type="ftr" sz="quarter" idx="11"/>
          </p:nvPr>
        </p:nvSpPr>
        <p:spPr/>
        <p:txBody>
          <a:bodyPr/>
          <a:lstStyle/>
          <a:p>
            <a:endParaRPr lang="da-DK" dirty="0"/>
          </a:p>
        </p:txBody>
      </p:sp>
      <p:sp>
        <p:nvSpPr>
          <p:cNvPr id="4" name="Pladsholder til slidenummer 3"/>
          <p:cNvSpPr>
            <a:spLocks noGrp="1"/>
          </p:cNvSpPr>
          <p:nvPr>
            <p:ph type="sldNum" sz="quarter" idx="12"/>
          </p:nvPr>
        </p:nvSpPr>
        <p:spPr/>
        <p:txBody>
          <a:bodyPr/>
          <a:lstStyle/>
          <a:p>
            <a:fld id="{85D778F5-3215-4397-A45A-5946F079490E}" type="slidenum">
              <a:rPr lang="da-DK" smtClean="0"/>
              <a:t>‹nr.›</a:t>
            </a:fld>
            <a:endParaRPr lang="da-DK" dirty="0"/>
          </a:p>
        </p:txBody>
      </p:sp>
    </p:spTree>
    <p:extLst>
      <p:ext uri="{BB962C8B-B14F-4D97-AF65-F5344CB8AC3E}">
        <p14:creationId xmlns:p14="http://schemas.microsoft.com/office/powerpoint/2010/main" val="194248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206C3A3E-108B-43E1-85DF-A5783AED1547}" type="datetimeFigureOut">
              <a:rPr lang="da-DK" smtClean="0"/>
              <a:t>03-11-2014</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slidenummer 6"/>
          <p:cNvSpPr>
            <a:spLocks noGrp="1"/>
          </p:cNvSpPr>
          <p:nvPr>
            <p:ph type="sldNum" sz="quarter" idx="12"/>
          </p:nvPr>
        </p:nvSpPr>
        <p:spPr/>
        <p:txBody>
          <a:bodyPr/>
          <a:lstStyle/>
          <a:p>
            <a:fld id="{85D778F5-3215-4397-A45A-5946F079490E}" type="slidenum">
              <a:rPr lang="da-DK" smtClean="0"/>
              <a:t>‹nr.›</a:t>
            </a:fld>
            <a:endParaRPr lang="da-DK" dirty="0"/>
          </a:p>
        </p:txBody>
      </p:sp>
    </p:spTree>
    <p:extLst>
      <p:ext uri="{BB962C8B-B14F-4D97-AF65-F5344CB8AC3E}">
        <p14:creationId xmlns:p14="http://schemas.microsoft.com/office/powerpoint/2010/main" val="588736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dirty="0"/>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206C3A3E-108B-43E1-85DF-A5783AED1547}" type="datetimeFigureOut">
              <a:rPr lang="da-DK" smtClean="0"/>
              <a:t>03-11-2014</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slidenummer 6"/>
          <p:cNvSpPr>
            <a:spLocks noGrp="1"/>
          </p:cNvSpPr>
          <p:nvPr>
            <p:ph type="sldNum" sz="quarter" idx="12"/>
          </p:nvPr>
        </p:nvSpPr>
        <p:spPr/>
        <p:txBody>
          <a:bodyPr/>
          <a:lstStyle/>
          <a:p>
            <a:fld id="{85D778F5-3215-4397-A45A-5946F079490E}" type="slidenum">
              <a:rPr lang="da-DK" smtClean="0"/>
              <a:t>‹nr.›</a:t>
            </a:fld>
            <a:endParaRPr lang="da-DK" dirty="0"/>
          </a:p>
        </p:txBody>
      </p:sp>
    </p:spTree>
    <p:extLst>
      <p:ext uri="{BB962C8B-B14F-4D97-AF65-F5344CB8AC3E}">
        <p14:creationId xmlns:p14="http://schemas.microsoft.com/office/powerpoint/2010/main" val="2991609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6C3A3E-108B-43E1-85DF-A5783AED1547}" type="datetimeFigureOut">
              <a:rPr lang="da-DK" smtClean="0"/>
              <a:t>03-11-2014</a:t>
            </a:fld>
            <a:endParaRPr lang="da-DK" dirty="0"/>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dirty="0"/>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D778F5-3215-4397-A45A-5946F079490E}" type="slidenum">
              <a:rPr lang="da-DK" smtClean="0"/>
              <a:t>‹nr.›</a:t>
            </a:fld>
            <a:endParaRPr lang="da-DK" dirty="0"/>
          </a:p>
        </p:txBody>
      </p:sp>
    </p:spTree>
    <p:extLst>
      <p:ext uri="{BB962C8B-B14F-4D97-AF65-F5344CB8AC3E}">
        <p14:creationId xmlns:p14="http://schemas.microsoft.com/office/powerpoint/2010/main" val="235051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file:///C:\Users\tiny\AppData\Local\Microsoft\Windows\INetCache\Content.MSO\Leverand&#248;raftaler\SKI%20aftaler" TargetMode="External"/><Relationship Id="rId3" Type="http://schemas.openxmlformats.org/officeDocument/2006/relationships/hyperlink" Target="file:///C:\Users\tiny\AppData\Local\Microsoft\Windows\INetCache\Content.MSO\Leverand&#248;raftaler\Aftaler%20via%20IFIRS\Louis%20Nielsen" TargetMode="External"/><Relationship Id="rId7" Type="http://schemas.openxmlformats.org/officeDocument/2006/relationships/hyperlink" Target="file:///C:\Users\tiny\AppData\Local\Microsoft\Windows\INetCache\Content.MSO\Leverand&#248;raftaler\Egne%20aftaler%20-%20EUC%20Sj&#230;lland\Dennis%20Knudsen" TargetMode="External"/><Relationship Id="rId2" Type="http://schemas.openxmlformats.org/officeDocument/2006/relationships/hyperlink" Target="file:///C:\Users\tiny\AppData\Local\Microsoft\Windows\INetCache\Content.MSO\Leverand&#248;raftaler\Aftaler%20via%20IFIRS\Dansk%20ErhvervsOptik" TargetMode="External"/><Relationship Id="rId1" Type="http://schemas.openxmlformats.org/officeDocument/2006/relationships/slideLayout" Target="../slideLayouts/slideLayout2.xml"/><Relationship Id="rId6" Type="http://schemas.openxmlformats.org/officeDocument/2006/relationships/hyperlink" Target="file:///C:\Users\tiny\AppData\Local\Microsoft\Windows\INetCache\Content.MSO\Leverand&#248;raftaler\Egne%20aftaler%20-%20EUC%20Sj&#230;lland\MAC" TargetMode="External"/><Relationship Id="rId11" Type="http://schemas.openxmlformats.org/officeDocument/2006/relationships/image" Target="../media/image1.jpg"/><Relationship Id="rId5" Type="http://schemas.openxmlformats.org/officeDocument/2006/relationships/hyperlink" Target="file:///C:\Users\tiny\AppData\Local\Microsoft\Windows\INetCache\Content.MSO\Leverand&#248;raftaler\Egne%20aftaler%20-%20EUC%20Sj&#230;lland\GHD" TargetMode="External"/><Relationship Id="rId10" Type="http://schemas.openxmlformats.org/officeDocument/2006/relationships/hyperlink" Target="file:///C:\Users\tiny\AppData\Local\Microsoft\Windows\INetCache\Content.MSO\Leverand&#248;raftaler\Aftaler%20via%20IFIRS\Energi%20Danmark" TargetMode="External"/><Relationship Id="rId4" Type="http://schemas.openxmlformats.org/officeDocument/2006/relationships/hyperlink" Target="file:///C:\Users\tiny\AppData\Local\Microsoft\Windows\INetCache\Content.MSO\Leverand&#248;raftaler\Egne%20aftaler%20-%20EUC%20Sj&#230;lland\F&#246;rch" TargetMode="External"/><Relationship Id="rId9" Type="http://schemas.openxmlformats.org/officeDocument/2006/relationships/hyperlink" Target="file:///C:\Users\tiny\AppData\Local\Microsoft\Windows\INetCache\Content.MSO\Leverand&#248;raftaler\Egne%20aftaler%20-%20EUC%20Sj&#230;lland\Falck"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a-DK" sz="2800" b="1" i="1" dirty="0" smtClean="0"/>
              <a:t>Præsentation  af Tina Karsberg Nygaard</a:t>
            </a:r>
            <a:endParaRPr lang="da-DK" sz="2800" b="1" i="1" dirty="0"/>
          </a:p>
        </p:txBody>
      </p:sp>
      <p:sp>
        <p:nvSpPr>
          <p:cNvPr id="3" name="Undertitel 2"/>
          <p:cNvSpPr>
            <a:spLocks noGrp="1"/>
          </p:cNvSpPr>
          <p:nvPr>
            <p:ph idx="1"/>
          </p:nvPr>
        </p:nvSpPr>
        <p:spPr>
          <a:xfrm>
            <a:off x="838200" y="1808372"/>
            <a:ext cx="10515600" cy="4351338"/>
          </a:xfrm>
        </p:spPr>
        <p:txBody>
          <a:bodyPr>
            <a:normAutofit/>
          </a:bodyPr>
          <a:lstStyle/>
          <a:p>
            <a:pPr marL="285750" indent="-285750">
              <a:lnSpc>
                <a:spcPct val="150000"/>
              </a:lnSpc>
            </a:pPr>
            <a:r>
              <a:rPr lang="da-DK" sz="1600" dirty="0" smtClean="0"/>
              <a:t>38 år</a:t>
            </a:r>
          </a:p>
          <a:p>
            <a:pPr marL="285750" indent="-285750">
              <a:lnSpc>
                <a:spcPct val="150000"/>
              </a:lnSpc>
            </a:pPr>
            <a:r>
              <a:rPr lang="da-DK" sz="1600" dirty="0" smtClean="0"/>
              <a:t>Bosiddende i Slagelse</a:t>
            </a:r>
          </a:p>
          <a:p>
            <a:pPr marL="285750" indent="-285750">
              <a:lnSpc>
                <a:spcPct val="150000"/>
              </a:lnSpc>
            </a:pPr>
            <a:r>
              <a:rPr lang="da-DK" sz="1600" dirty="0" smtClean="0"/>
              <a:t>Arbejder til dagligt hos EUC Sjælland (Erhvervsskole) i Næstved som indkøber</a:t>
            </a:r>
          </a:p>
          <a:p>
            <a:pPr marL="285750" indent="-285750">
              <a:lnSpc>
                <a:spcPct val="150000"/>
              </a:lnSpc>
            </a:pPr>
            <a:r>
              <a:rPr lang="da-DK" sz="1600" dirty="0" smtClean="0"/>
              <a:t>Til februar har jeg været ansat i den stilling i 5 år </a:t>
            </a:r>
          </a:p>
          <a:p>
            <a:pPr marL="285750" indent="-285750">
              <a:lnSpc>
                <a:spcPct val="150000"/>
              </a:lnSpc>
            </a:pPr>
            <a:r>
              <a:rPr lang="da-DK" sz="1600" dirty="0" smtClean="0"/>
              <a:t>Sidder i Rådgivningsgruppen -  udpeget af Danske Erhvervsskoler</a:t>
            </a:r>
          </a:p>
          <a:p>
            <a:pPr marL="285750" indent="-285750">
              <a:lnSpc>
                <a:spcPct val="150000"/>
              </a:lnSpc>
            </a:pPr>
            <a:r>
              <a:rPr lang="da-DK" sz="1600" dirty="0" smtClean="0"/>
              <a:t>Arbejder i tæt samarbejde med vores indkøbsfællesskab IFIRS, hvor jeg af og til frikøbes til udarbejdelse af forskellige projekter</a:t>
            </a:r>
          </a:p>
          <a:p>
            <a:pPr marL="285750" indent="-285750">
              <a:lnSpc>
                <a:spcPct val="150000"/>
              </a:lnSpc>
            </a:pPr>
            <a:r>
              <a:rPr lang="da-DK" sz="1600" dirty="0" smtClean="0"/>
              <a:t>Ansvarlig for en ERFA- gruppe som hedder FUI, der er en indkøbs-</a:t>
            </a:r>
            <a:r>
              <a:rPr lang="da-DK" sz="1600" dirty="0" err="1" smtClean="0"/>
              <a:t>ERFAgruppe</a:t>
            </a:r>
            <a:r>
              <a:rPr lang="da-DK" sz="1600" dirty="0" smtClean="0"/>
              <a:t>, som faciliteres af IFIRS</a:t>
            </a:r>
          </a:p>
          <a:p>
            <a:endParaRPr lang="da-DK" b="1" i="1" dirty="0"/>
          </a:p>
          <a:p>
            <a:endParaRPr lang="da-DK" b="1" i="1" dirty="0"/>
          </a:p>
        </p:txBody>
      </p:sp>
      <p:sp>
        <p:nvSpPr>
          <p:cNvPr id="2" name="Smilende ansigt 1"/>
          <p:cNvSpPr/>
          <p:nvPr/>
        </p:nvSpPr>
        <p:spPr>
          <a:xfrm>
            <a:off x="9006731" y="267330"/>
            <a:ext cx="1587261" cy="1423358"/>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4254658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a-DK" sz="2800" b="1" i="1" dirty="0" smtClean="0"/>
              <a:t>Kontrakterne</a:t>
            </a:r>
            <a:endParaRPr lang="da-DK" sz="2800" b="1" i="1" dirty="0"/>
          </a:p>
        </p:txBody>
      </p:sp>
      <p:sp>
        <p:nvSpPr>
          <p:cNvPr id="3" name="Pladsholder til indhold 2"/>
          <p:cNvSpPr>
            <a:spLocks noGrp="1"/>
          </p:cNvSpPr>
          <p:nvPr>
            <p:ph idx="1"/>
          </p:nvPr>
        </p:nvSpPr>
        <p:spPr>
          <a:xfrm>
            <a:off x="731668" y="1266331"/>
            <a:ext cx="10515600" cy="5214368"/>
          </a:xfrm>
        </p:spPr>
        <p:txBody>
          <a:bodyPr>
            <a:normAutofit/>
          </a:bodyPr>
          <a:lstStyle/>
          <a:p>
            <a:pPr marL="0" indent="0">
              <a:lnSpc>
                <a:spcPct val="100000"/>
              </a:lnSpc>
              <a:buNone/>
            </a:pPr>
            <a:r>
              <a:rPr lang="da-DK" sz="1600" b="1" dirty="0" smtClean="0"/>
              <a:t>Når vi har overblikket, </a:t>
            </a:r>
            <a:r>
              <a:rPr lang="da-DK" sz="1600" b="1" dirty="0"/>
              <a:t>er næste </a:t>
            </a:r>
            <a:r>
              <a:rPr lang="da-DK" sz="1600" b="1" dirty="0" smtClean="0"/>
              <a:t>step</a:t>
            </a:r>
            <a:r>
              <a:rPr lang="da-DK" sz="1600" dirty="0" smtClean="0"/>
              <a:t>:</a:t>
            </a:r>
          </a:p>
          <a:p>
            <a:pPr marL="0" indent="0">
              <a:lnSpc>
                <a:spcPct val="100000"/>
              </a:lnSpc>
              <a:buNone/>
            </a:pPr>
            <a:endParaRPr lang="da-DK" sz="1200" dirty="0" smtClean="0"/>
          </a:p>
          <a:p>
            <a:pPr>
              <a:lnSpc>
                <a:spcPct val="100000"/>
              </a:lnSpc>
            </a:pPr>
            <a:r>
              <a:rPr lang="da-DK" sz="1600" dirty="0" smtClean="0"/>
              <a:t>strukturering </a:t>
            </a:r>
            <a:r>
              <a:rPr lang="da-DK" sz="1600" dirty="0"/>
              <a:t>af aftalerne / kontrakter </a:t>
            </a:r>
            <a:r>
              <a:rPr lang="da-DK" sz="1600" dirty="0" smtClean="0"/>
              <a:t>og </a:t>
            </a:r>
          </a:p>
          <a:p>
            <a:pPr>
              <a:lnSpc>
                <a:spcPct val="100000"/>
              </a:lnSpc>
            </a:pPr>
            <a:r>
              <a:rPr lang="da-DK" sz="1600" dirty="0" smtClean="0"/>
              <a:t>implementering </a:t>
            </a:r>
            <a:r>
              <a:rPr lang="da-DK" sz="1600" dirty="0"/>
              <a:t>af nye </a:t>
            </a:r>
            <a:r>
              <a:rPr lang="da-DK" sz="1600" dirty="0" smtClean="0"/>
              <a:t> aftaler</a:t>
            </a:r>
            <a:r>
              <a:rPr lang="da-DK" sz="1600" dirty="0"/>
              <a:t>, samt </a:t>
            </a:r>
            <a:endParaRPr lang="da-DK" sz="1600" dirty="0" smtClean="0"/>
          </a:p>
          <a:p>
            <a:pPr>
              <a:lnSpc>
                <a:spcPct val="100000"/>
              </a:lnSpc>
            </a:pPr>
            <a:r>
              <a:rPr lang="da-DK" sz="1600" dirty="0" smtClean="0"/>
              <a:t>fastholdelse </a:t>
            </a:r>
            <a:r>
              <a:rPr lang="da-DK" sz="1600" dirty="0"/>
              <a:t>af de samarbejdsaftaler der nu engang er indgået, så vi </a:t>
            </a:r>
            <a:r>
              <a:rPr lang="da-DK" sz="1600" dirty="0" smtClean="0"/>
              <a:t>sikrer </a:t>
            </a:r>
            <a:r>
              <a:rPr lang="da-DK" sz="1600" dirty="0"/>
              <a:t>at </a:t>
            </a:r>
            <a:r>
              <a:rPr lang="da-DK" sz="1600" dirty="0" smtClean="0"/>
              <a:t>organisationen får </a:t>
            </a:r>
            <a:r>
              <a:rPr lang="da-DK" sz="1600" dirty="0"/>
              <a:t>optimal udbytte af aftalerne</a:t>
            </a:r>
            <a:r>
              <a:rPr lang="da-DK" sz="1600" dirty="0" smtClean="0"/>
              <a:t>.</a:t>
            </a:r>
          </a:p>
          <a:p>
            <a:pPr marL="0" indent="0">
              <a:lnSpc>
                <a:spcPct val="100000"/>
              </a:lnSpc>
              <a:buNone/>
            </a:pPr>
            <a:endParaRPr lang="da-DK" sz="1200" dirty="0"/>
          </a:p>
          <a:p>
            <a:pPr marL="0" indent="0">
              <a:lnSpc>
                <a:spcPct val="100000"/>
              </a:lnSpc>
              <a:buNone/>
            </a:pPr>
            <a:r>
              <a:rPr lang="da-DK" sz="1600" dirty="0" smtClean="0"/>
              <a:t>Overblikket har vi i dag i form at et regneark, jeg har udfærdiget. Men jeg arbejder meget på at få et rigtig </a:t>
            </a:r>
          </a:p>
          <a:p>
            <a:pPr marL="0" indent="0">
              <a:lnSpc>
                <a:spcPct val="100000"/>
              </a:lnSpc>
              <a:buNone/>
            </a:pPr>
            <a:r>
              <a:rPr lang="da-DK" sz="1600" dirty="0" smtClean="0"/>
              <a:t>kontraktstyringssystem på skolen, hvor samtlige af skolens aftaler skal fremgå, så man som organisation, har</a:t>
            </a:r>
          </a:p>
          <a:p>
            <a:pPr marL="0" indent="0">
              <a:lnSpc>
                <a:spcPct val="100000"/>
              </a:lnSpc>
              <a:buNone/>
            </a:pPr>
            <a:r>
              <a:rPr lang="da-DK" sz="1600" dirty="0"/>
              <a:t>e</a:t>
            </a:r>
            <a:r>
              <a:rPr lang="da-DK" sz="1600" smtClean="0"/>
              <a:t>t </a:t>
            </a:r>
            <a:r>
              <a:rPr lang="da-DK" sz="1600" dirty="0" smtClean="0"/>
              <a:t>samlet overblik over kontrakterne og summen af </a:t>
            </a:r>
            <a:r>
              <a:rPr lang="da-DK" sz="1600" smtClean="0"/>
              <a:t>skolens kontrakter.</a:t>
            </a:r>
            <a:endParaRPr lang="da-DK" sz="1600" dirty="0" smtClean="0"/>
          </a:p>
          <a:p>
            <a:pPr marL="0" indent="0">
              <a:lnSpc>
                <a:spcPct val="100000"/>
              </a:lnSpc>
              <a:buNone/>
            </a:pPr>
            <a:endParaRPr lang="da-DK" sz="1600" dirty="0"/>
          </a:p>
          <a:p>
            <a:pPr marL="0" indent="0">
              <a:lnSpc>
                <a:spcPct val="100000"/>
              </a:lnSpc>
              <a:buNone/>
            </a:pPr>
            <a:endParaRPr lang="da-DK" sz="1600"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5842" y="4600618"/>
            <a:ext cx="2590800" cy="1762125"/>
          </a:xfrm>
          <a:prstGeom prst="rect">
            <a:avLst/>
          </a:prstGeom>
        </p:spPr>
      </p:pic>
    </p:spTree>
    <p:extLst>
      <p:ext uri="{BB962C8B-B14F-4D97-AF65-F5344CB8AC3E}">
        <p14:creationId xmlns:p14="http://schemas.microsoft.com/office/powerpoint/2010/main" val="108454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dsholder til indhold 3"/>
          <p:cNvGraphicFramePr>
            <a:graphicFrameLocks noGrp="1"/>
          </p:cNvGraphicFramePr>
          <p:nvPr>
            <p:ph idx="1"/>
            <p:extLst>
              <p:ext uri="{D42A27DB-BD31-4B8C-83A1-F6EECF244321}">
                <p14:modId xmlns:p14="http://schemas.microsoft.com/office/powerpoint/2010/main" val="3220045458"/>
              </p:ext>
            </p:extLst>
          </p:nvPr>
        </p:nvGraphicFramePr>
        <p:xfrm>
          <a:off x="399494" y="1669002"/>
          <a:ext cx="11479904" cy="3744889"/>
        </p:xfrm>
        <a:graphic>
          <a:graphicData uri="http://schemas.openxmlformats.org/drawingml/2006/table">
            <a:tbl>
              <a:tblPr>
                <a:tableStyleId>{5C22544A-7EE6-4342-B048-85BDC9FD1C3A}</a:tableStyleId>
              </a:tblPr>
              <a:tblGrid>
                <a:gridCol w="821887"/>
                <a:gridCol w="808630"/>
                <a:gridCol w="1338879"/>
                <a:gridCol w="265125"/>
                <a:gridCol w="291637"/>
                <a:gridCol w="417571"/>
                <a:gridCol w="377803"/>
                <a:gridCol w="589903"/>
                <a:gridCol w="550134"/>
                <a:gridCol w="629670"/>
                <a:gridCol w="410943"/>
                <a:gridCol w="364547"/>
                <a:gridCol w="894796"/>
                <a:gridCol w="1159920"/>
                <a:gridCol w="231985"/>
                <a:gridCol w="212100"/>
                <a:gridCol w="225356"/>
                <a:gridCol w="218729"/>
                <a:gridCol w="178960"/>
                <a:gridCol w="231985"/>
                <a:gridCol w="192215"/>
                <a:gridCol w="218729"/>
                <a:gridCol w="218729"/>
                <a:gridCol w="205471"/>
                <a:gridCol w="212100"/>
                <a:gridCol w="212100"/>
              </a:tblGrid>
              <a:tr h="76114">
                <a:tc>
                  <a:txBody>
                    <a:bodyPr/>
                    <a:lstStyle/>
                    <a:p>
                      <a:pPr algn="l"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da-DK" sz="500" b="0" i="0" u="none" strike="noStrike" dirty="0">
                        <a:solidFill>
                          <a:srgbClr val="000000"/>
                        </a:solidFill>
                        <a:effectLst/>
                        <a:latin typeface="Calibri" panose="020F0502020204030204" pitchFamily="34" charset="0"/>
                      </a:endParaRPr>
                    </a:p>
                  </a:txBody>
                  <a:tcPr marL="0" marR="0" marT="0" marB="0" anchor="b"/>
                </a:tc>
              </a:tr>
              <a:tr h="322902">
                <a:tc>
                  <a:txBody>
                    <a:bodyPr/>
                    <a:lstStyle/>
                    <a:p>
                      <a:pPr algn="ctr" fontAlgn="b"/>
                      <a:r>
                        <a:rPr lang="da-DK" sz="800" u="none" strike="noStrike" dirty="0">
                          <a:effectLst/>
                        </a:rPr>
                        <a:t>Aftale oversigt.</a:t>
                      </a:r>
                      <a:endParaRPr lang="da-DK" sz="800" b="1" i="1"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800" u="none" strike="noStrike" dirty="0">
                          <a:effectLst/>
                        </a:rPr>
                        <a:t> </a:t>
                      </a:r>
                      <a:endParaRPr lang="da-DK" sz="800" b="1" i="1"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Alfabetisk orden efter aftale område.</a:t>
                      </a:r>
                      <a:endParaRPr lang="da-DK" sz="400" b="1" i="1"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900" u="none" strike="noStrike" dirty="0">
                          <a:effectLst/>
                        </a:rPr>
                        <a:t> </a:t>
                      </a:r>
                      <a:endParaRPr lang="da-DK" sz="900" b="1" i="1" u="none" strike="noStrike" dirty="0">
                        <a:solidFill>
                          <a:srgbClr val="000000"/>
                        </a:solidFill>
                        <a:effectLst/>
                        <a:latin typeface="Calibri" panose="020F0502020204030204" pitchFamily="34" charset="0"/>
                      </a:endParaRPr>
                    </a:p>
                  </a:txBody>
                  <a:tcPr marL="0" marR="0" marT="0" marB="0" anchor="b"/>
                </a:tc>
                <a:tc gridSpan="3">
                  <a:txBody>
                    <a:bodyPr/>
                    <a:lstStyle/>
                    <a:p>
                      <a:pPr algn="l" fontAlgn="b"/>
                      <a:r>
                        <a:rPr lang="da-DK" sz="900" u="none" strike="noStrike" dirty="0">
                          <a:effectLst/>
                        </a:rPr>
                        <a:t>EUC Sjælland.</a:t>
                      </a:r>
                      <a:endParaRPr lang="da-DK" sz="900" b="1" i="1" u="none" strike="noStrike" dirty="0">
                        <a:solidFill>
                          <a:srgbClr val="000000"/>
                        </a:solidFill>
                        <a:effectLst/>
                        <a:latin typeface="Calibri" panose="020F0502020204030204" pitchFamily="34" charset="0"/>
                      </a:endParaRPr>
                    </a:p>
                  </a:txBody>
                  <a:tcPr marL="0" marR="0" marT="0" marB="0" anchor="b"/>
                </a:tc>
                <a:tc hMerge="1">
                  <a:txBody>
                    <a:bodyPr/>
                    <a:lstStyle/>
                    <a:p>
                      <a:endParaRPr lang="da-DK"/>
                    </a:p>
                  </a:txBody>
                  <a:tcPr/>
                </a:tc>
                <a:tc hMerge="1">
                  <a:txBody>
                    <a:bodyPr/>
                    <a:lstStyle/>
                    <a:p>
                      <a:endParaRPr lang="da-DK"/>
                    </a:p>
                  </a:txBody>
                  <a:tcPr/>
                </a:tc>
                <a:tc>
                  <a:txBody>
                    <a:bodyPr/>
                    <a:lstStyle/>
                    <a:p>
                      <a:pPr algn="ctr" fontAlgn="b"/>
                      <a:r>
                        <a:rPr lang="da-DK" sz="900" u="none" strike="noStrike" dirty="0">
                          <a:effectLst/>
                        </a:rPr>
                        <a:t> </a:t>
                      </a:r>
                      <a:endParaRPr lang="da-DK" sz="900" b="1" i="1"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900" u="none" strike="noStrike" dirty="0">
                          <a:effectLst/>
                        </a:rPr>
                        <a:t> </a:t>
                      </a:r>
                      <a:endParaRPr lang="da-DK" sz="900" b="1" i="1"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900" u="none" strike="noStrike" dirty="0">
                          <a:effectLst/>
                        </a:rPr>
                        <a:t> </a:t>
                      </a:r>
                      <a:endParaRPr lang="da-DK" sz="900" b="1" i="1"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9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tc>
                <a:tc>
                  <a:txBody>
                    <a:bodyPr/>
                    <a:lstStyle/>
                    <a:p>
                      <a:pPr algn="ctr" fontAlgn="b"/>
                      <a:r>
                        <a:rPr lang="da-DK" sz="900" u="none" strike="noStrike" dirty="0">
                          <a:effectLst/>
                        </a:rPr>
                        <a:t> </a:t>
                      </a:r>
                      <a:endParaRPr lang="da-DK" sz="900" b="1" i="1"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ÅR:</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r>
              <a:tr h="426522">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900" u="none" strike="noStrike" dirty="0">
                          <a:effectLst/>
                        </a:rPr>
                        <a:t> </a:t>
                      </a:r>
                      <a:endParaRPr lang="da-DK" sz="9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900" u="none" strike="noStrike" dirty="0">
                          <a:effectLst/>
                        </a:rPr>
                        <a:t> </a:t>
                      </a:r>
                      <a:endParaRPr lang="da-DK" sz="9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900" u="none" strike="noStrike" dirty="0">
                          <a:effectLst/>
                        </a:rPr>
                        <a:t> </a:t>
                      </a:r>
                      <a:endParaRPr lang="da-DK" sz="9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900" u="none" strike="noStrike" dirty="0">
                          <a:effectLst/>
                        </a:rPr>
                        <a:t> </a:t>
                      </a:r>
                      <a:endParaRPr lang="da-DK" sz="9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900" u="none" strike="noStrike" dirty="0">
                          <a:effectLst/>
                        </a:rPr>
                        <a:t> </a:t>
                      </a:r>
                      <a:endParaRPr lang="da-DK" sz="9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900" u="none" strike="noStrike" dirty="0">
                          <a:effectLst/>
                        </a:rPr>
                        <a:t> </a:t>
                      </a:r>
                      <a:endParaRPr lang="da-DK" sz="9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900" u="none" strike="noStrike" dirty="0">
                          <a:effectLst/>
                        </a:rPr>
                        <a:t> </a:t>
                      </a:r>
                      <a:endParaRPr lang="da-DK" sz="9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900" u="none" strike="noStrike" dirty="0">
                          <a:effectLst/>
                        </a:rPr>
                        <a:t> </a:t>
                      </a:r>
                      <a:endParaRPr lang="da-DK" sz="9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900" u="none" strike="noStrike" dirty="0">
                          <a:effectLst/>
                        </a:rPr>
                        <a:t> </a:t>
                      </a:r>
                      <a:endParaRPr lang="da-DK"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da-DK" sz="500" u="none" strike="noStrike" dirty="0">
                          <a:effectLst/>
                        </a:rPr>
                        <a:t>2011</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r>
              <a:tr h="322902">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900" u="none" strike="noStrike" dirty="0">
                          <a:effectLst/>
                        </a:rPr>
                        <a:t> </a:t>
                      </a:r>
                      <a:endParaRPr lang="da-DK" sz="900" b="1" i="1"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900" u="none" strike="noStrike" dirty="0">
                          <a:effectLst/>
                        </a:rPr>
                        <a:t> </a:t>
                      </a:r>
                      <a:endParaRPr lang="da-DK" sz="900" b="1" i="1"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900" u="none" strike="noStrike" dirty="0">
                          <a:effectLst/>
                        </a:rPr>
                        <a:t> </a:t>
                      </a:r>
                      <a:endParaRPr lang="da-DK" sz="900" b="1" i="1"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900" u="none" strike="noStrike" dirty="0">
                          <a:effectLst/>
                        </a:rPr>
                        <a:t> </a:t>
                      </a:r>
                      <a:endParaRPr lang="da-DK" sz="900" b="1" i="1"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900" u="none" strike="noStrike" dirty="0">
                          <a:effectLst/>
                        </a:rPr>
                        <a:t> </a:t>
                      </a:r>
                      <a:endParaRPr lang="da-DK" sz="900" b="1" i="1"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900" u="none" strike="noStrike" dirty="0">
                          <a:effectLst/>
                        </a:rPr>
                        <a:t> </a:t>
                      </a:r>
                      <a:endParaRPr lang="da-DK" sz="900" b="1" i="1"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900" u="none" strike="noStrike" dirty="0">
                          <a:effectLst/>
                        </a:rPr>
                        <a:t> </a:t>
                      </a:r>
                      <a:endParaRPr lang="da-DK" sz="900" b="1" i="1"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900" u="none" strike="noStrike" dirty="0">
                          <a:effectLst/>
                        </a:rPr>
                        <a:t> </a:t>
                      </a:r>
                      <a:endParaRPr lang="da-DK" sz="900" b="1" i="1"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900" u="none" strike="noStrike" dirty="0">
                          <a:effectLst/>
                        </a:rPr>
                        <a:t> </a:t>
                      </a:r>
                      <a:endParaRPr lang="da-DK" sz="900" b="1" i="1"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Leverandør:</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Bemærkning</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none" strike="noStrike" dirty="0">
                          <a:effectLst/>
                        </a:rPr>
                        <a:t>Jan.</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none" strike="noStrike" dirty="0">
                          <a:effectLst/>
                        </a:rPr>
                        <a:t>Feb.</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none" strike="noStrike" dirty="0">
                          <a:effectLst/>
                        </a:rPr>
                        <a:t>Mar.</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none" strike="noStrike" dirty="0">
                          <a:effectLst/>
                        </a:rPr>
                        <a:t>Apr.</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none" strike="noStrike" dirty="0">
                          <a:effectLst/>
                        </a:rPr>
                        <a:t>Maj.</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none" strike="noStrike" dirty="0">
                          <a:effectLst/>
                        </a:rPr>
                        <a:t>Jun.</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none" strike="noStrike" dirty="0">
                          <a:effectLst/>
                        </a:rPr>
                        <a:t>Jul.</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none" strike="noStrike" dirty="0">
                          <a:effectLst/>
                        </a:rPr>
                        <a:t>Aug.</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none" strike="noStrike" dirty="0">
                          <a:effectLst/>
                        </a:rPr>
                        <a:t>Sep.</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none" strike="noStrike" dirty="0">
                          <a:effectLst/>
                        </a:rPr>
                        <a:t>Okt.</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none" strike="noStrike" dirty="0">
                          <a:effectLst/>
                        </a:rPr>
                        <a:t>Nov.</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none" strike="noStrike" dirty="0">
                          <a:effectLst/>
                        </a:rPr>
                        <a:t>Dec.</a:t>
                      </a:r>
                      <a:endParaRPr lang="da-DK" sz="500" b="1" i="0" u="none" strike="noStrike" dirty="0">
                        <a:solidFill>
                          <a:srgbClr val="000000"/>
                        </a:solidFill>
                        <a:effectLst/>
                        <a:latin typeface="Calibri" panose="020F0502020204030204" pitchFamily="34" charset="0"/>
                      </a:endParaRPr>
                    </a:p>
                  </a:txBody>
                  <a:tcPr marL="0" marR="0" marT="0" marB="0" anchor="b"/>
                </a:tc>
              </a:tr>
              <a:tr h="225119">
                <a:tc>
                  <a:txBody>
                    <a:bodyPr/>
                    <a:lstStyle/>
                    <a:p>
                      <a:pPr algn="l" fontAlgn="b"/>
                      <a:r>
                        <a:rPr lang="da-DK" sz="500" u="none" strike="noStrike" dirty="0">
                          <a:effectLst/>
                        </a:rPr>
                        <a:t>Aftale:</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Ansvarlig:</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Område:</a:t>
                      </a:r>
                      <a:endParaRPr lang="da-DK" sz="500" b="1" i="0" u="none" strike="noStrike" dirty="0">
                        <a:solidFill>
                          <a:srgbClr val="000000"/>
                        </a:solidFill>
                        <a:effectLst/>
                        <a:latin typeface="Calibri" panose="020F0502020204030204" pitchFamily="34" charset="0"/>
                      </a:endParaRPr>
                    </a:p>
                  </a:txBody>
                  <a:tcPr marL="0" marR="0" marT="0" marB="0" anchor="b"/>
                </a:tc>
                <a:tc gridSpan="9">
                  <a:txBody>
                    <a:bodyPr/>
                    <a:lstStyle/>
                    <a:p>
                      <a:pPr algn="ctr" fontAlgn="b"/>
                      <a:r>
                        <a:rPr lang="da-DK" sz="500" u="none" strike="noStrike" dirty="0">
                          <a:effectLst/>
                        </a:rPr>
                        <a:t>Valgte Aftaler:</a:t>
                      </a:r>
                      <a:endParaRPr lang="da-DK" sz="500" b="1" i="0" u="none" strike="noStrike" dirty="0">
                        <a:solidFill>
                          <a:srgbClr val="000000"/>
                        </a:solidFill>
                        <a:effectLst/>
                        <a:latin typeface="Calibri" panose="020F0502020204030204" pitchFamily="34" charset="0"/>
                      </a:endParaRPr>
                    </a:p>
                  </a:txBody>
                  <a:tcPr marL="0" marR="0" marT="0" marB="0" anchor="b"/>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a:txBody>
                    <a:bodyPr/>
                    <a:lstStyle/>
                    <a:p>
                      <a:pPr algn="ctr"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r>
              <a:tr h="235838">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SI.</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SKI.</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Miniudbud.</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EU-udbud.</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Miniudbud indkf.</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Eu-udbud indkf.</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Lokal udbud indkf.</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Egen aftale.</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Diverse.</a:t>
                      </a:r>
                      <a:endParaRPr lang="da-DK" sz="5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500" u="none" strike="noStrike" dirty="0">
                          <a:effectLst/>
                        </a:rPr>
                        <a:t> </a:t>
                      </a:r>
                      <a:endParaRPr lang="da-DK" sz="500" b="0" i="0" u="none" strike="noStrike" dirty="0">
                        <a:solidFill>
                          <a:srgbClr val="000000"/>
                        </a:solidFill>
                        <a:effectLst/>
                        <a:latin typeface="Calibri" panose="020F0502020204030204" pitchFamily="34" charset="0"/>
                      </a:endParaRPr>
                    </a:p>
                  </a:txBody>
                  <a:tcPr marL="0" marR="0" marT="0" marB="0" anchor="b"/>
                </a:tc>
              </a:tr>
              <a:tr h="214398">
                <a:tc>
                  <a:txBody>
                    <a:bodyPr/>
                    <a:lstStyle/>
                    <a:p>
                      <a:pPr algn="l" fontAlgn="b"/>
                      <a:r>
                        <a:rPr lang="da-DK" sz="400" u="none" strike="noStrike" dirty="0">
                          <a:effectLst/>
                        </a:rPr>
                        <a:t> </a:t>
                      </a:r>
                      <a:endParaRPr lang="da-DK" sz="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r>
              <a:tr h="214398">
                <a:tc>
                  <a:txBody>
                    <a:bodyPr/>
                    <a:lstStyle/>
                    <a:p>
                      <a:pPr algn="l" fontAlgn="b"/>
                      <a:r>
                        <a:rPr lang="da-DK" sz="400" u="none" strike="noStrike" dirty="0">
                          <a:effectLst/>
                        </a:rPr>
                        <a:t>Administrativt</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Tina K. Nygaard</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Skærmbriller.</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X</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sng" strike="noStrike" dirty="0">
                          <a:effectLst/>
                          <a:hlinkClick r:id="rId2" action="ppaction://hlinkfile"/>
                        </a:rPr>
                        <a:t>Dansk ErhvervsOptik</a:t>
                      </a:r>
                      <a:endParaRPr lang="da-DK" sz="500" b="0" i="0" u="sng" strike="noStrike" dirty="0">
                        <a:solidFill>
                          <a:srgbClr val="0000FF"/>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Aftalen forlænget 2 år.</a:t>
                      </a:r>
                      <a:endParaRPr lang="da-DK" sz="400" b="0" i="0" u="none" strike="noStrike" dirty="0">
                        <a:solidFill>
                          <a:srgbClr val="FF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r>
              <a:tr h="214398">
                <a:tc>
                  <a:txBody>
                    <a:bodyPr/>
                    <a:lstStyle/>
                    <a:p>
                      <a:pPr algn="l" fontAlgn="b"/>
                      <a:r>
                        <a:rPr lang="da-DK" sz="400" u="none" strike="noStrike" dirty="0">
                          <a:effectLst/>
                        </a:rPr>
                        <a:t>Administrativt</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Tina K. Nygaard</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Skærmbriller.</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X</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sng" strike="noStrike" dirty="0">
                          <a:effectLst/>
                          <a:hlinkClick r:id="rId3" action="ppaction://hlinkfile"/>
                        </a:rPr>
                        <a:t>Louis Nielsen</a:t>
                      </a:r>
                      <a:endParaRPr lang="da-DK" sz="500" b="0" i="0" u="sng" strike="noStrike" dirty="0">
                        <a:solidFill>
                          <a:srgbClr val="0000FF"/>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Aftalen forlænget 2 år.</a:t>
                      </a:r>
                      <a:endParaRPr lang="da-DK" sz="400" b="0" i="0" u="none" strike="noStrike" dirty="0">
                        <a:solidFill>
                          <a:srgbClr val="FF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r>
              <a:tr h="214398">
                <a:tc>
                  <a:txBody>
                    <a:bodyPr/>
                    <a:lstStyle/>
                    <a:p>
                      <a:pPr algn="l" fontAlgn="b"/>
                      <a:r>
                        <a:rPr lang="da-DK" sz="400" u="none" strike="noStrike" dirty="0">
                          <a:effectLst/>
                        </a:rPr>
                        <a:t>BFT</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Jan Pedersen</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Autotilbehør.</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X</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sng" strike="noStrike" dirty="0">
                          <a:effectLst/>
                          <a:hlinkClick r:id="rId4" action="ppaction://hlinkfile"/>
                        </a:rPr>
                        <a:t>Förch A/S</a:t>
                      </a:r>
                      <a:endParaRPr lang="da-DK" sz="500" b="0" i="0" u="sng" strike="noStrike" dirty="0">
                        <a:solidFill>
                          <a:srgbClr val="0000FF"/>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FF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r>
              <a:tr h="214398">
                <a:tc>
                  <a:txBody>
                    <a:bodyPr/>
                    <a:lstStyle/>
                    <a:p>
                      <a:pPr algn="l" fontAlgn="b"/>
                      <a:r>
                        <a:rPr lang="da-DK" sz="400" u="none" strike="noStrike" dirty="0">
                          <a:effectLst/>
                        </a:rPr>
                        <a:t>Frisør - SKP</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Karin Pabst</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Styling materiel &amp; produkter.</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X</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sng" strike="noStrike" dirty="0">
                          <a:effectLst/>
                          <a:hlinkClick r:id="rId5" action="ppaction://hlinkfile"/>
                        </a:rPr>
                        <a:t>GHD Scandinavia</a:t>
                      </a:r>
                      <a:endParaRPr lang="da-DK" sz="500" b="0" i="0" u="sng" strike="noStrike" dirty="0">
                        <a:solidFill>
                          <a:srgbClr val="0000FF"/>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Aftalen har ingen tidsbegrænset.</a:t>
                      </a:r>
                      <a:endParaRPr lang="da-DK" sz="400" b="0" i="0" u="none" strike="noStrike" dirty="0">
                        <a:solidFill>
                          <a:srgbClr val="FF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da-DK" sz="400" u="none" strike="noStrike" dirty="0">
                          <a:effectLst/>
                        </a:rPr>
                        <a:t>17-feb</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r>
              <a:tr h="214398">
                <a:tc>
                  <a:txBody>
                    <a:bodyPr/>
                    <a:lstStyle/>
                    <a:p>
                      <a:pPr algn="l" fontAlgn="b"/>
                      <a:r>
                        <a:rPr lang="da-DK" sz="400" u="none" strike="noStrike" dirty="0">
                          <a:effectLst/>
                        </a:rPr>
                        <a:t>Frisør</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Nino</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Kostmetik.</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X</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sng" strike="noStrike" dirty="0">
                          <a:effectLst/>
                          <a:hlinkClick r:id="rId6" action="ppaction://hlinkfile"/>
                        </a:rPr>
                        <a:t>MAC</a:t>
                      </a:r>
                      <a:endParaRPr lang="da-DK" sz="500" b="0" i="0" u="sng" strike="noStrike" dirty="0">
                        <a:solidFill>
                          <a:srgbClr val="0000FF"/>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Aftale forbedret fra 2014 til 30% rabat</a:t>
                      </a:r>
                      <a:endParaRPr lang="da-DK" sz="400" b="0" i="0" u="none" strike="noStrike" dirty="0">
                        <a:solidFill>
                          <a:srgbClr val="FF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r>
              <a:tr h="214398">
                <a:tc>
                  <a:txBody>
                    <a:bodyPr/>
                    <a:lstStyle/>
                    <a:p>
                      <a:pPr algn="l" fontAlgn="b"/>
                      <a:r>
                        <a:rPr lang="da-DK" sz="400" u="none" strike="noStrike" dirty="0">
                          <a:effectLst/>
                        </a:rPr>
                        <a:t>Frisør - SKP</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Karin Pabst</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Kosmetik.</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X</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sng" strike="noStrike" dirty="0">
                          <a:effectLst/>
                          <a:hlinkClick r:id="rId7" action="ppaction://hlinkfile"/>
                        </a:rPr>
                        <a:t>Dennis Knudsen Denmark</a:t>
                      </a:r>
                      <a:endParaRPr lang="da-DK" sz="500" b="0" i="0" u="sng" strike="noStrike" dirty="0">
                        <a:solidFill>
                          <a:srgbClr val="0000FF"/>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Forlænget med 1 år.</a:t>
                      </a:r>
                      <a:endParaRPr lang="da-DK" sz="400" b="0" i="0" u="none" strike="noStrike" dirty="0">
                        <a:solidFill>
                          <a:srgbClr val="FF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r>
              <a:tr h="214398">
                <a:tc>
                  <a:txBody>
                    <a:bodyPr/>
                    <a:lstStyle/>
                    <a:p>
                      <a:pPr algn="l" fontAlgn="b"/>
                      <a:r>
                        <a:rPr lang="da-DK" sz="400" u="none" strike="noStrike" dirty="0">
                          <a:effectLst/>
                        </a:rPr>
                        <a:t>Fysisk Service</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Jesper Palle Larsen</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Energimærkning.</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X</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sng" strike="noStrike" dirty="0">
                          <a:effectLst/>
                          <a:hlinkClick r:id="rId8" action="ppaction://hlinkfile"/>
                        </a:rPr>
                        <a:t>Grontmij/Carl Bro A/S</a:t>
                      </a:r>
                      <a:endParaRPr lang="da-DK" sz="500" b="0" i="0" u="sng" strike="noStrike" dirty="0">
                        <a:solidFill>
                          <a:srgbClr val="0000FF"/>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Energimærkningen gælder i 7 år.</a:t>
                      </a:r>
                      <a:endParaRPr lang="da-DK" sz="400" b="0" i="0" u="none" strike="noStrike" dirty="0">
                        <a:solidFill>
                          <a:srgbClr val="FF0000"/>
                        </a:solidFill>
                        <a:effectLst/>
                        <a:latin typeface="Calibri" panose="020F0502020204030204" pitchFamily="34" charset="0"/>
                      </a:endParaRPr>
                    </a:p>
                  </a:txBody>
                  <a:tcPr marL="0" marR="0" marT="0" marB="0" anchor="b"/>
                </a:tc>
                <a:tc>
                  <a:txBody>
                    <a:bodyPr/>
                    <a:lstStyle/>
                    <a:p>
                      <a:pPr algn="r" fontAlgn="b"/>
                      <a:r>
                        <a:rPr lang="da-DK" sz="400" u="none" strike="noStrike" dirty="0">
                          <a:effectLst/>
                        </a:rPr>
                        <a:t>01-jan</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r>
              <a:tr h="214398">
                <a:tc>
                  <a:txBody>
                    <a:bodyPr/>
                    <a:lstStyle/>
                    <a:p>
                      <a:pPr algn="l" fontAlgn="b"/>
                      <a:r>
                        <a:rPr lang="da-DK" sz="400" u="none" strike="noStrike" dirty="0">
                          <a:effectLst/>
                        </a:rPr>
                        <a:t>Fysisk Service</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Jesper Palle Larsen</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Falcksamarbejde.</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X</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sng" strike="noStrike" dirty="0">
                          <a:effectLst/>
                          <a:hlinkClick r:id="rId9" action="ppaction://hlinkfile"/>
                        </a:rPr>
                        <a:t>Falck Erhverv</a:t>
                      </a:r>
                      <a:endParaRPr lang="da-DK" sz="500" b="0" i="0" u="sng" strike="noStrike" dirty="0">
                        <a:solidFill>
                          <a:srgbClr val="0000FF"/>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Forlænget 1 år.</a:t>
                      </a:r>
                      <a:endParaRPr lang="da-DK" sz="400" b="0" i="0" u="none" strike="noStrike" dirty="0">
                        <a:solidFill>
                          <a:srgbClr val="FF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r>
              <a:tr h="205824">
                <a:tc>
                  <a:txBody>
                    <a:bodyPr/>
                    <a:lstStyle/>
                    <a:p>
                      <a:pPr algn="l" fontAlgn="b"/>
                      <a:r>
                        <a:rPr lang="da-DK" sz="400" u="none" strike="noStrike" dirty="0">
                          <a:effectLst/>
                        </a:rPr>
                        <a:t>Fysisk Service</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Jesper Palle Larsen</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Naturgas.</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X</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da-DK" sz="500" u="sng" strike="noStrike" dirty="0">
                          <a:effectLst/>
                          <a:hlinkClick r:id="rId10" action="ppaction://hlinkfile"/>
                        </a:rPr>
                        <a:t>Energi Danmark A/S</a:t>
                      </a:r>
                      <a:endParaRPr lang="da-DK" sz="500" b="0" i="0" u="sng" strike="noStrike" dirty="0">
                        <a:solidFill>
                          <a:srgbClr val="0000FF"/>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400" u="none" strike="noStrike" dirty="0">
                          <a:effectLst/>
                        </a:rPr>
                        <a:t> </a:t>
                      </a:r>
                      <a:endParaRPr lang="da-DK" sz="400" b="0" i="0" u="none" strike="noStrike" dirty="0">
                        <a:solidFill>
                          <a:srgbClr val="000000"/>
                        </a:solidFill>
                        <a:effectLst/>
                        <a:latin typeface="Calibri" panose="020F0502020204030204" pitchFamily="34" charset="0"/>
                      </a:endParaRPr>
                    </a:p>
                  </a:txBody>
                  <a:tcPr marL="0" marR="0" marT="0" marB="0" anchor="b"/>
                </a:tc>
              </a:tr>
            </a:tbl>
          </a:graphicData>
        </a:graphic>
      </p:graphicFrame>
      <p:sp>
        <p:nvSpPr>
          <p:cNvPr id="6" name="Tekstfelt 5"/>
          <p:cNvSpPr txBox="1"/>
          <p:nvPr/>
        </p:nvSpPr>
        <p:spPr>
          <a:xfrm>
            <a:off x="719091" y="798991"/>
            <a:ext cx="6267636" cy="338554"/>
          </a:xfrm>
          <a:prstGeom prst="rect">
            <a:avLst/>
          </a:prstGeom>
          <a:noFill/>
        </p:spPr>
        <p:txBody>
          <a:bodyPr wrap="square" rtlCol="0">
            <a:spAutoFit/>
          </a:bodyPr>
          <a:lstStyle/>
          <a:p>
            <a:r>
              <a:rPr lang="da-DK" sz="1600" b="1" i="1" dirty="0" smtClean="0"/>
              <a:t>Aftale/kontraktstyring EUC Sjælland:</a:t>
            </a:r>
            <a:endParaRPr lang="da-DK" sz="1600" b="1" i="1" dirty="0"/>
          </a:p>
        </p:txBody>
      </p:sp>
      <p:pic>
        <p:nvPicPr>
          <p:cNvPr id="7" name="Billede 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812654" y="256482"/>
            <a:ext cx="2590800" cy="1128435"/>
          </a:xfrm>
          <a:prstGeom prst="rect">
            <a:avLst/>
          </a:prstGeom>
        </p:spPr>
      </p:pic>
    </p:spTree>
    <p:extLst>
      <p:ext uri="{BB962C8B-B14F-4D97-AF65-F5344CB8AC3E}">
        <p14:creationId xmlns:p14="http://schemas.microsoft.com/office/powerpoint/2010/main" val="37144491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838200" y="781235"/>
            <a:ext cx="10515600" cy="5741957"/>
          </a:xfrm>
        </p:spPr>
        <p:txBody>
          <a:bodyPr>
            <a:normAutofit/>
          </a:bodyPr>
          <a:lstStyle/>
          <a:p>
            <a:pPr marL="0" indent="0">
              <a:buNone/>
            </a:pPr>
            <a:r>
              <a:rPr lang="da-DK" sz="1600" dirty="0" smtClean="0"/>
              <a:t>Får at sikre optimal </a:t>
            </a:r>
            <a:r>
              <a:rPr lang="da-DK" sz="1600" dirty="0" smtClean="0">
                <a:solidFill>
                  <a:srgbClr val="FF0000"/>
                </a:solidFill>
              </a:rPr>
              <a:t>udnyttelse af aftalerne</a:t>
            </a:r>
            <a:r>
              <a:rPr lang="da-DK" sz="1600" dirty="0" smtClean="0"/>
              <a:t>,</a:t>
            </a:r>
            <a:r>
              <a:rPr lang="da-DK" sz="1600" dirty="0" smtClean="0">
                <a:solidFill>
                  <a:srgbClr val="FF0000"/>
                </a:solidFill>
              </a:rPr>
              <a:t> </a:t>
            </a:r>
            <a:r>
              <a:rPr lang="da-DK" sz="1600" dirty="0" smtClean="0"/>
              <a:t>holdes der implementeringsmøder med alle leverandører, hvor vi har en forventningsafstemning, så vi er helt enige om, hvad det er, vi hver især skal levere.</a:t>
            </a:r>
          </a:p>
          <a:p>
            <a:pPr marL="0" indent="0">
              <a:buNone/>
            </a:pPr>
            <a:endParaRPr lang="da-DK" sz="1200" dirty="0"/>
          </a:p>
          <a:p>
            <a:pPr marL="0" indent="0">
              <a:buNone/>
            </a:pPr>
            <a:r>
              <a:rPr lang="da-DK" sz="1600" dirty="0" smtClean="0"/>
              <a:t>Tre måneder efter indgåelse af en aftale, foretager jeg en </a:t>
            </a:r>
            <a:r>
              <a:rPr lang="da-DK" sz="1600" dirty="0" smtClean="0">
                <a:solidFill>
                  <a:srgbClr val="FF0000"/>
                </a:solidFill>
              </a:rPr>
              <a:t>opfølgning</a:t>
            </a:r>
            <a:r>
              <a:rPr lang="da-DK" sz="1600" dirty="0" smtClean="0"/>
              <a:t> i afdelingerne på, hvordan det går, om der er noget, vi skal have rettet til, eller vi blot kan fortsætte.</a:t>
            </a:r>
          </a:p>
          <a:p>
            <a:pPr marL="0" indent="0">
              <a:buNone/>
            </a:pPr>
            <a:endParaRPr lang="da-DK" sz="1200" dirty="0"/>
          </a:p>
          <a:p>
            <a:pPr marL="0" indent="0">
              <a:buNone/>
            </a:pPr>
            <a:r>
              <a:rPr lang="da-DK" sz="1600" dirty="0" smtClean="0"/>
              <a:t>Organisationen er i dag så langt med indkøb, at de forskellige afdelinger tager fat i mig, hvis der er noget, som ikke fungerer optimalt. Så sørger jeg for at finde en løsning.</a:t>
            </a:r>
          </a:p>
          <a:p>
            <a:pPr marL="0" indent="0">
              <a:buNone/>
            </a:pPr>
            <a:endParaRPr lang="da-DK" sz="1200" dirty="0"/>
          </a:p>
          <a:p>
            <a:pPr marL="0" indent="0">
              <a:buNone/>
            </a:pPr>
            <a:r>
              <a:rPr lang="da-DK" sz="1600" dirty="0" smtClean="0"/>
              <a:t>Det er vigtigt, at indkøb aldrig bliver </a:t>
            </a:r>
            <a:r>
              <a:rPr lang="da-DK" sz="1600" dirty="0" smtClean="0">
                <a:solidFill>
                  <a:srgbClr val="FF0000"/>
                </a:solidFill>
              </a:rPr>
              <a:t>en belastning ude i afdelingerne</a:t>
            </a:r>
            <a:r>
              <a:rPr lang="da-DK" sz="1600" dirty="0" smtClean="0"/>
              <a:t>, da deres kernekompetence i vores organisation, er undervisning. Varerne er blot noget, som skal være der, når behovet er der – og det skal være den rette mængde til rette pris.</a:t>
            </a:r>
          </a:p>
          <a:p>
            <a:pPr marL="0" indent="0">
              <a:buNone/>
            </a:pPr>
            <a:endParaRPr lang="da-DK" sz="1200" dirty="0"/>
          </a:p>
          <a:p>
            <a:pPr marL="0" indent="0">
              <a:buNone/>
            </a:pPr>
            <a:r>
              <a:rPr lang="da-DK" sz="1600" dirty="0" smtClean="0"/>
              <a:t>Husk, at aftaleindgåelse er den mindste del. Det er </a:t>
            </a:r>
            <a:r>
              <a:rPr lang="da-DK" sz="1600" dirty="0" smtClean="0">
                <a:solidFill>
                  <a:srgbClr val="FF0000"/>
                </a:solidFill>
              </a:rPr>
              <a:t>implementering og vedligeholdelse af aftalen </a:t>
            </a:r>
            <a:r>
              <a:rPr lang="da-DK" sz="1600" dirty="0" smtClean="0"/>
              <a:t>og det fremadrettet samarbejdet, der bruges mest tid på.</a:t>
            </a:r>
          </a:p>
          <a:p>
            <a:pPr marL="0" indent="0">
              <a:buNone/>
            </a:pPr>
            <a:endParaRPr lang="da-DK" sz="1600" dirty="0"/>
          </a:p>
          <a:p>
            <a:pPr marL="0" indent="0">
              <a:buNone/>
            </a:pPr>
            <a:endParaRPr lang="da-DK" sz="1600" dirty="0"/>
          </a:p>
          <a:p>
            <a:endParaRPr lang="da-DK" sz="1600" dirty="0" smtClean="0"/>
          </a:p>
          <a:p>
            <a:endParaRPr lang="da-DK" sz="1600"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8314" y="5347523"/>
            <a:ext cx="1236250" cy="840832"/>
          </a:xfrm>
          <a:prstGeom prst="rect">
            <a:avLst/>
          </a:prstGeom>
        </p:spPr>
      </p:pic>
    </p:spTree>
    <p:extLst>
      <p:ext uri="{BB962C8B-B14F-4D97-AF65-F5344CB8AC3E}">
        <p14:creationId xmlns:p14="http://schemas.microsoft.com/office/powerpoint/2010/main" val="1330728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400" b="1" i="1" dirty="0" smtClean="0"/>
              <a:t>Hvad så nu? Er vi i mål? </a:t>
            </a:r>
            <a:endParaRPr lang="da-DK" sz="2400" b="1" i="1" dirty="0"/>
          </a:p>
        </p:txBody>
      </p:sp>
      <p:sp>
        <p:nvSpPr>
          <p:cNvPr id="3" name="Pladsholder til indhold 2"/>
          <p:cNvSpPr>
            <a:spLocks noGrp="1"/>
          </p:cNvSpPr>
          <p:nvPr>
            <p:ph idx="1"/>
          </p:nvPr>
        </p:nvSpPr>
        <p:spPr>
          <a:xfrm>
            <a:off x="838200" y="1690688"/>
            <a:ext cx="10515600" cy="4351338"/>
          </a:xfrm>
        </p:spPr>
        <p:txBody>
          <a:bodyPr>
            <a:normAutofit fontScale="92500"/>
          </a:bodyPr>
          <a:lstStyle/>
          <a:p>
            <a:pPr marL="0" indent="0">
              <a:buNone/>
            </a:pPr>
            <a:r>
              <a:rPr lang="da-DK" sz="1600" dirty="0" smtClean="0"/>
              <a:t>Nej, ikke helt. Vi mangler stadig et indkøbssystem, der gør det muligt at få samlede og valide indkøbsdata.</a:t>
            </a:r>
          </a:p>
          <a:p>
            <a:pPr marL="0" indent="0">
              <a:buNone/>
            </a:pPr>
            <a:endParaRPr lang="da-DK" sz="1200" dirty="0" smtClean="0"/>
          </a:p>
          <a:p>
            <a:pPr marL="0" indent="0">
              <a:buNone/>
            </a:pPr>
            <a:r>
              <a:rPr lang="da-DK" sz="1600" dirty="0" smtClean="0"/>
              <a:t>Det bedste, vi har til dato, er vores fakturasystem og vores top 10 fra Navision.</a:t>
            </a:r>
          </a:p>
          <a:p>
            <a:pPr marL="0" indent="0">
              <a:buNone/>
            </a:pPr>
            <a:endParaRPr lang="da-DK" sz="1300" dirty="0" smtClean="0"/>
          </a:p>
          <a:p>
            <a:pPr marL="0" indent="0">
              <a:buNone/>
            </a:pPr>
            <a:r>
              <a:rPr lang="da-DK" sz="1600" dirty="0" smtClean="0"/>
              <a:t>Systemet er dog lige på trapperne og er fra SAS. Det skal gøre det muligt at arbejde strategisk og intelligent med indkøb og dermed få optimeret indkøbene endnu mere.</a:t>
            </a:r>
          </a:p>
          <a:p>
            <a:pPr marL="0" indent="0">
              <a:buNone/>
            </a:pPr>
            <a:endParaRPr lang="da-DK" sz="1300" dirty="0" smtClean="0"/>
          </a:p>
          <a:p>
            <a:pPr marL="0" indent="0">
              <a:buNone/>
            </a:pPr>
            <a:r>
              <a:rPr lang="da-DK" sz="1600" dirty="0" smtClean="0"/>
              <a:t>Fokus på TCO (total </a:t>
            </a:r>
            <a:r>
              <a:rPr lang="da-DK" sz="1600" dirty="0"/>
              <a:t>C</a:t>
            </a:r>
            <a:r>
              <a:rPr lang="da-DK" sz="1600" dirty="0" smtClean="0"/>
              <a:t>ost of </a:t>
            </a:r>
            <a:r>
              <a:rPr lang="da-DK" sz="1600" dirty="0"/>
              <a:t>O</a:t>
            </a:r>
            <a:r>
              <a:rPr lang="da-DK" sz="1600" dirty="0" smtClean="0"/>
              <a:t>wnership) som er summen af samlede omkostninger ved anskaffelse og brug af et produkt samt de relaterede driftsomkostninger.</a:t>
            </a:r>
            <a:endParaRPr lang="da-DK" sz="1600" dirty="0"/>
          </a:p>
          <a:p>
            <a:pPr marL="0" indent="0">
              <a:buNone/>
            </a:pPr>
            <a:endParaRPr lang="da-DK" sz="1300" dirty="0"/>
          </a:p>
          <a:p>
            <a:pPr marL="0" indent="0">
              <a:buNone/>
            </a:pPr>
            <a:r>
              <a:rPr lang="da-DK" sz="1600" dirty="0" smtClean="0"/>
              <a:t>Bedre indkøbssystemer, bredere fokus og bedre indkøbskompetencer sammenholdt  med bedre muligheder for markedsdialog med leverandørerne, skulle gerne ende med at indkøb i de forskellige organisationer ses som </a:t>
            </a:r>
            <a:r>
              <a:rPr lang="da-DK" sz="1600" b="1" dirty="0" smtClean="0">
                <a:solidFill>
                  <a:srgbClr val="FF0000"/>
                </a:solidFill>
              </a:rPr>
              <a:t>en værdiskabende, strategisk funktion</a:t>
            </a:r>
            <a:r>
              <a:rPr lang="da-DK" sz="1600" dirty="0" smtClean="0"/>
              <a:t>.</a:t>
            </a:r>
            <a:endParaRPr lang="da-DK" sz="1600" dirty="0"/>
          </a:p>
          <a:p>
            <a:pPr marL="0" indent="0">
              <a:buNone/>
            </a:pPr>
            <a:endParaRPr lang="da-DK" sz="1600" dirty="0" smtClean="0"/>
          </a:p>
          <a:p>
            <a:pPr marL="0" indent="0">
              <a:buNone/>
            </a:pPr>
            <a:r>
              <a:rPr lang="da-DK" sz="1600" dirty="0"/>
              <a:t>	</a:t>
            </a:r>
            <a:r>
              <a:rPr lang="da-DK" sz="1600" dirty="0" smtClean="0"/>
              <a:t>		</a:t>
            </a:r>
            <a:r>
              <a:rPr lang="da-DK" sz="3600" dirty="0" smtClean="0"/>
              <a:t>SPØRGSMÅL?</a:t>
            </a:r>
            <a:endParaRPr lang="da-DK" sz="1600"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9282" y="5201194"/>
            <a:ext cx="1236250" cy="840832"/>
          </a:xfrm>
          <a:prstGeom prst="rect">
            <a:avLst/>
          </a:prstGeom>
        </p:spPr>
      </p:pic>
    </p:spTree>
    <p:extLst>
      <p:ext uri="{BB962C8B-B14F-4D97-AF65-F5344CB8AC3E}">
        <p14:creationId xmlns:p14="http://schemas.microsoft.com/office/powerpoint/2010/main" val="1459300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13366"/>
            <a:ext cx="10515600" cy="1325563"/>
          </a:xfrm>
        </p:spPr>
        <p:txBody>
          <a:bodyPr>
            <a:normAutofit/>
          </a:bodyPr>
          <a:lstStyle/>
          <a:p>
            <a:pPr algn="ctr"/>
            <a:r>
              <a:rPr lang="da-DK" sz="2800" b="1" i="1" dirty="0" smtClean="0"/>
              <a:t>Effektivt indkøb – hvad skal det nu til for?</a:t>
            </a:r>
            <a:endParaRPr lang="da-DK" sz="2800" b="1" i="1" dirty="0"/>
          </a:p>
        </p:txBody>
      </p:sp>
      <p:sp>
        <p:nvSpPr>
          <p:cNvPr id="3" name="Pladsholder til indhold 2"/>
          <p:cNvSpPr>
            <a:spLocks noGrp="1"/>
          </p:cNvSpPr>
          <p:nvPr>
            <p:ph idx="1"/>
          </p:nvPr>
        </p:nvSpPr>
        <p:spPr>
          <a:xfrm>
            <a:off x="847078" y="1532662"/>
            <a:ext cx="10515600" cy="4351338"/>
          </a:xfrm>
        </p:spPr>
        <p:txBody>
          <a:bodyPr>
            <a:normAutofit/>
          </a:bodyPr>
          <a:lstStyle/>
          <a:p>
            <a:pPr marL="0" indent="0">
              <a:lnSpc>
                <a:spcPct val="150000"/>
              </a:lnSpc>
              <a:buNone/>
            </a:pPr>
            <a:r>
              <a:rPr lang="da-DK" sz="1600" dirty="0" smtClean="0"/>
              <a:t>Hvis man som organisation træffer beslutning om etablering af central indkøbsfunktion med en indkøber, er der flere elementer, man skal holde sig  for øje</a:t>
            </a:r>
            <a:r>
              <a:rPr lang="da-DK" sz="1600" dirty="0"/>
              <a:t>:</a:t>
            </a:r>
            <a:endParaRPr lang="da-DK" sz="1600" dirty="0" smtClean="0"/>
          </a:p>
          <a:p>
            <a:pPr>
              <a:lnSpc>
                <a:spcPct val="150000"/>
              </a:lnSpc>
            </a:pPr>
            <a:r>
              <a:rPr lang="da-DK" sz="1600" dirty="0" smtClean="0"/>
              <a:t>	Ledelsesopbakning</a:t>
            </a:r>
          </a:p>
          <a:p>
            <a:pPr>
              <a:lnSpc>
                <a:spcPct val="150000"/>
              </a:lnSpc>
            </a:pPr>
            <a:r>
              <a:rPr lang="da-DK" sz="1600" dirty="0" smtClean="0"/>
              <a:t>               Indkøbsafdelingens placering i organisationen</a:t>
            </a:r>
          </a:p>
          <a:p>
            <a:pPr>
              <a:lnSpc>
                <a:spcPct val="150000"/>
              </a:lnSpc>
            </a:pPr>
            <a:r>
              <a:rPr lang="da-DK" sz="1600" dirty="0" smtClean="0"/>
              <a:t>               Indkøbspolitik der udtrykker indkøbsafdelingens funktion</a:t>
            </a:r>
          </a:p>
          <a:p>
            <a:pPr>
              <a:lnSpc>
                <a:spcPct val="150000"/>
              </a:lnSpc>
            </a:pPr>
            <a:r>
              <a:rPr lang="da-DK" sz="1600" dirty="0" smtClean="0"/>
              <a:t>	Leverandørerne</a:t>
            </a:r>
          </a:p>
          <a:p>
            <a:pPr>
              <a:lnSpc>
                <a:spcPct val="150000"/>
              </a:lnSpc>
            </a:pPr>
            <a:r>
              <a:rPr lang="da-DK" sz="1600" dirty="0" smtClean="0"/>
              <a:t>	Rammeaftaler</a:t>
            </a:r>
          </a:p>
          <a:p>
            <a:pPr>
              <a:lnSpc>
                <a:spcPct val="150000"/>
              </a:lnSpc>
            </a:pPr>
            <a:r>
              <a:rPr lang="da-DK" sz="1600" dirty="0" smtClean="0"/>
              <a:t>    	Kontrakter</a:t>
            </a:r>
          </a:p>
          <a:p>
            <a:pPr>
              <a:lnSpc>
                <a:spcPct val="150000"/>
              </a:lnSpc>
            </a:pPr>
            <a:r>
              <a:rPr lang="da-DK" sz="1600" dirty="0" smtClean="0"/>
              <a:t>	Indkøbsregistrering</a:t>
            </a:r>
          </a:p>
          <a:p>
            <a:endParaRPr lang="da-DK"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3736" y="4081193"/>
            <a:ext cx="1236250" cy="840832"/>
          </a:xfrm>
          <a:prstGeom prst="rect">
            <a:avLst/>
          </a:prstGeom>
        </p:spPr>
      </p:pic>
    </p:spTree>
    <p:extLst>
      <p:ext uri="{BB962C8B-B14F-4D97-AF65-F5344CB8AC3E}">
        <p14:creationId xmlns:p14="http://schemas.microsoft.com/office/powerpoint/2010/main" val="693543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a-DK" sz="2800" b="1" i="1" dirty="0" smtClean="0"/>
              <a:t>Ledelsesopbakning:</a:t>
            </a:r>
            <a:endParaRPr lang="da-DK" sz="2800" b="1" i="1" dirty="0"/>
          </a:p>
        </p:txBody>
      </p:sp>
      <p:sp>
        <p:nvSpPr>
          <p:cNvPr id="3" name="Pladsholder til indhold 2"/>
          <p:cNvSpPr>
            <a:spLocks noGrp="1"/>
          </p:cNvSpPr>
          <p:nvPr>
            <p:ph idx="1"/>
          </p:nvPr>
        </p:nvSpPr>
        <p:spPr/>
        <p:txBody>
          <a:bodyPr>
            <a:normAutofit/>
          </a:bodyPr>
          <a:lstStyle/>
          <a:p>
            <a:pPr marL="0" indent="0">
              <a:buNone/>
            </a:pPr>
            <a:r>
              <a:rPr lang="da-DK" sz="1600" dirty="0" smtClean="0"/>
              <a:t>Den indkøbsansvarlige skal udfærdige en ”kontrakt” med den øverste ledelse, der udtrykker ledelsens fulde opbakning til indkøbsafdelingens arbejde.</a:t>
            </a:r>
          </a:p>
          <a:p>
            <a:pPr marL="0" indent="0">
              <a:buNone/>
            </a:pPr>
            <a:endParaRPr lang="da-DK" sz="1600" dirty="0" smtClean="0"/>
          </a:p>
          <a:p>
            <a:r>
              <a:rPr lang="da-DK" sz="1600" dirty="0" smtClean="0"/>
              <a:t>Ledelsen indfører </a:t>
            </a:r>
            <a:r>
              <a:rPr lang="da-DK" sz="1600" dirty="0" smtClean="0">
                <a:solidFill>
                  <a:srgbClr val="FF0000"/>
                </a:solidFill>
              </a:rPr>
              <a:t>central aftalestyring </a:t>
            </a:r>
            <a:r>
              <a:rPr lang="da-DK" sz="1600" dirty="0" smtClean="0"/>
              <a:t>og </a:t>
            </a:r>
            <a:r>
              <a:rPr lang="da-DK" sz="1600" dirty="0" smtClean="0">
                <a:solidFill>
                  <a:srgbClr val="FF0000"/>
                </a:solidFill>
              </a:rPr>
              <a:t>decentrale indkøb</a:t>
            </a:r>
          </a:p>
          <a:p>
            <a:pPr marL="800100" lvl="1" indent="-342900">
              <a:buFont typeface="+mj-lt"/>
              <a:buAutoNum type="arabicPeriod"/>
            </a:pPr>
            <a:r>
              <a:rPr lang="da-DK" sz="1600" dirty="0" smtClean="0"/>
              <a:t>Det er indkøbsafdelingen der indgår og plejer aftalerne</a:t>
            </a:r>
          </a:p>
          <a:p>
            <a:pPr marL="800100" lvl="1" indent="-342900">
              <a:buFont typeface="+mj-lt"/>
              <a:buAutoNum type="arabicPeriod"/>
            </a:pPr>
            <a:r>
              <a:rPr lang="da-DK" sz="1600" dirty="0" smtClean="0"/>
              <a:t>Det er de decentrale indkøbere der foretager de nødvendige indkøb</a:t>
            </a:r>
          </a:p>
          <a:p>
            <a:pPr marL="457200" lvl="1" indent="0">
              <a:buNone/>
            </a:pPr>
            <a:endParaRPr lang="da-DK" sz="1600" dirty="0" smtClean="0"/>
          </a:p>
          <a:p>
            <a:r>
              <a:rPr lang="da-DK" sz="1600" dirty="0" smtClean="0"/>
              <a:t>Ledelsen skal udtrykke, hvad der skal ske med </a:t>
            </a:r>
            <a:r>
              <a:rPr lang="da-DK" sz="1600" dirty="0" smtClean="0">
                <a:solidFill>
                  <a:srgbClr val="FF0000"/>
                </a:solidFill>
              </a:rPr>
              <a:t>opnåede besparelser</a:t>
            </a:r>
          </a:p>
          <a:p>
            <a:pPr marL="457200" lvl="1" indent="0">
              <a:buNone/>
            </a:pPr>
            <a:r>
              <a:rPr lang="da-DK" sz="1600" dirty="0" smtClean="0"/>
              <a:t>Opnåede besparelser har kun effekt, hvis budgetterne beskæres med det sparede – i modsat fald kan besparelser føre til øget forbrug.</a:t>
            </a:r>
            <a:endParaRPr lang="da-DK" sz="1600"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3647" y="2820564"/>
            <a:ext cx="1236250" cy="840832"/>
          </a:xfrm>
          <a:prstGeom prst="rect">
            <a:avLst/>
          </a:prstGeom>
        </p:spPr>
      </p:pic>
    </p:spTree>
    <p:extLst>
      <p:ext uri="{BB962C8B-B14F-4D97-AF65-F5344CB8AC3E}">
        <p14:creationId xmlns:p14="http://schemas.microsoft.com/office/powerpoint/2010/main" val="3857318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81040"/>
            <a:ext cx="10515600" cy="975404"/>
          </a:xfrm>
        </p:spPr>
        <p:txBody>
          <a:bodyPr>
            <a:normAutofit fontScale="90000"/>
          </a:bodyPr>
          <a:lstStyle/>
          <a:p>
            <a:pPr algn="ctr"/>
            <a:r>
              <a:rPr lang="da-DK" dirty="0"/>
              <a:t/>
            </a:r>
            <a:br>
              <a:rPr lang="da-DK" dirty="0"/>
            </a:br>
            <a:r>
              <a:rPr lang="da-DK" sz="3100" b="1" i="1" dirty="0"/>
              <a:t>Indkøbsafdelingens placering i </a:t>
            </a:r>
            <a:r>
              <a:rPr lang="da-DK" sz="3100" b="1" i="1" dirty="0" smtClean="0"/>
              <a:t>organisationen/indkøbspolitik:</a:t>
            </a:r>
            <a:r>
              <a:rPr lang="da-DK" dirty="0" smtClean="0"/>
              <a:t/>
            </a:r>
            <a:br>
              <a:rPr lang="da-DK" dirty="0" smtClean="0"/>
            </a:br>
            <a:endParaRPr lang="da-DK" dirty="0"/>
          </a:p>
        </p:txBody>
      </p:sp>
      <p:sp>
        <p:nvSpPr>
          <p:cNvPr id="3" name="Pladsholder til indhold 2"/>
          <p:cNvSpPr>
            <a:spLocks noGrp="1"/>
          </p:cNvSpPr>
          <p:nvPr>
            <p:ph idx="1"/>
          </p:nvPr>
        </p:nvSpPr>
        <p:spPr>
          <a:xfrm>
            <a:off x="838200" y="851606"/>
            <a:ext cx="10515600" cy="5611338"/>
          </a:xfrm>
        </p:spPr>
        <p:txBody>
          <a:bodyPr>
            <a:normAutofit/>
          </a:bodyPr>
          <a:lstStyle/>
          <a:p>
            <a:pPr>
              <a:lnSpc>
                <a:spcPct val="100000"/>
              </a:lnSpc>
            </a:pPr>
            <a:r>
              <a:rPr lang="da-DK" sz="1600" dirty="0" smtClean="0">
                <a:solidFill>
                  <a:srgbClr val="FF0000"/>
                </a:solidFill>
              </a:rPr>
              <a:t>En central indkøbsfunktion </a:t>
            </a:r>
            <a:r>
              <a:rPr lang="da-DK" sz="1600" dirty="0" smtClean="0"/>
              <a:t>får stor betydning for, hvordan organisationens indkøbere/disponenter skal agere i fremtiden.</a:t>
            </a:r>
          </a:p>
          <a:p>
            <a:pPr marL="0" indent="0">
              <a:lnSpc>
                <a:spcPct val="100000"/>
              </a:lnSpc>
              <a:buNone/>
            </a:pPr>
            <a:endParaRPr lang="da-DK" sz="1200" dirty="0" smtClean="0"/>
          </a:p>
          <a:p>
            <a:pPr>
              <a:lnSpc>
                <a:spcPct val="100000"/>
              </a:lnSpc>
            </a:pPr>
            <a:r>
              <a:rPr lang="da-DK" sz="1600" dirty="0" smtClean="0"/>
              <a:t>Man går </a:t>
            </a:r>
            <a:r>
              <a:rPr lang="da-DK" sz="1600" dirty="0" smtClean="0">
                <a:solidFill>
                  <a:srgbClr val="FF0000"/>
                </a:solidFill>
              </a:rPr>
              <a:t>fra individuelle køb med eller uden aftaler</a:t>
            </a:r>
            <a:r>
              <a:rPr lang="da-DK" sz="1600" dirty="0" smtClean="0"/>
              <a:t>, der ikke umiddelbart er indgået af skolens ledelse, </a:t>
            </a:r>
            <a:r>
              <a:rPr lang="da-DK" sz="1600" dirty="0" smtClean="0">
                <a:solidFill>
                  <a:srgbClr val="FF0000"/>
                </a:solidFill>
              </a:rPr>
              <a:t>til en centralt styret indkøbsorganisation</a:t>
            </a:r>
            <a:r>
              <a:rPr lang="da-DK" sz="1600" dirty="0" smtClean="0"/>
              <a:t>, hvor indkøbet på skolen nu er med på skolens strategiske planer.</a:t>
            </a:r>
          </a:p>
          <a:p>
            <a:pPr>
              <a:lnSpc>
                <a:spcPct val="100000"/>
              </a:lnSpc>
            </a:pPr>
            <a:endParaRPr lang="da-DK" sz="1200" dirty="0" smtClean="0"/>
          </a:p>
          <a:p>
            <a:pPr>
              <a:lnSpc>
                <a:spcPct val="100000"/>
              </a:lnSpc>
            </a:pPr>
            <a:r>
              <a:rPr lang="da-DK" sz="1600" dirty="0" smtClean="0"/>
              <a:t>Indkøberne/disponenterne i de respektive organisationer vil forsat foretage indkøb, men nu hos </a:t>
            </a:r>
            <a:r>
              <a:rPr lang="da-DK" sz="1600" dirty="0" smtClean="0">
                <a:solidFill>
                  <a:srgbClr val="FF0000"/>
                </a:solidFill>
              </a:rPr>
              <a:t>foruddefinerede leverandører</a:t>
            </a:r>
            <a:r>
              <a:rPr lang="da-DK" sz="1600" dirty="0" smtClean="0"/>
              <a:t>, der hver i sær har indgået en </a:t>
            </a:r>
            <a:r>
              <a:rPr lang="da-DK" sz="1600" dirty="0" smtClean="0">
                <a:solidFill>
                  <a:srgbClr val="FF0000"/>
                </a:solidFill>
              </a:rPr>
              <a:t>samhandelsaftale </a:t>
            </a:r>
            <a:r>
              <a:rPr lang="da-DK" sz="1600" dirty="0" smtClean="0"/>
              <a:t>med skolen.</a:t>
            </a:r>
          </a:p>
          <a:p>
            <a:pPr>
              <a:lnSpc>
                <a:spcPct val="100000"/>
              </a:lnSpc>
            </a:pPr>
            <a:endParaRPr lang="da-DK" sz="1200" dirty="0" smtClean="0"/>
          </a:p>
          <a:p>
            <a:pPr>
              <a:lnSpc>
                <a:spcPct val="100000"/>
              </a:lnSpc>
            </a:pPr>
            <a:r>
              <a:rPr lang="da-DK" sz="1600" dirty="0" smtClean="0"/>
              <a:t>Som mange andre forandringer vil den ændring også møde modstand. Mange føler deres </a:t>
            </a:r>
            <a:r>
              <a:rPr lang="da-DK" sz="1600" dirty="0" smtClean="0">
                <a:solidFill>
                  <a:srgbClr val="FF0000"/>
                </a:solidFill>
              </a:rPr>
              <a:t>beslutningskompetence fratages</a:t>
            </a:r>
            <a:r>
              <a:rPr lang="da-DK" sz="1600" dirty="0" smtClean="0"/>
              <a:t>, hvilket til dels er korrekt.</a:t>
            </a:r>
          </a:p>
          <a:p>
            <a:pPr>
              <a:lnSpc>
                <a:spcPct val="100000"/>
              </a:lnSpc>
            </a:pPr>
            <a:endParaRPr lang="da-DK" sz="1200" dirty="0" smtClean="0"/>
          </a:p>
          <a:p>
            <a:pPr>
              <a:lnSpc>
                <a:spcPct val="100000"/>
              </a:lnSpc>
            </a:pPr>
            <a:r>
              <a:rPr lang="da-DK" sz="1600" dirty="0" smtClean="0">
                <a:solidFill>
                  <a:srgbClr val="FF0000"/>
                </a:solidFill>
              </a:rPr>
              <a:t>Ledelsens opbakning</a:t>
            </a:r>
            <a:r>
              <a:rPr lang="da-DK" sz="1600" dirty="0" smtClean="0"/>
              <a:t> er derfor </a:t>
            </a:r>
            <a:r>
              <a:rPr lang="da-DK" sz="1600" dirty="0"/>
              <a:t>helt afgørende </a:t>
            </a:r>
            <a:r>
              <a:rPr lang="da-DK" sz="1600" dirty="0" smtClean="0"/>
              <a:t>for, </a:t>
            </a:r>
            <a:r>
              <a:rPr lang="da-DK" sz="1600" dirty="0"/>
              <a:t>at indkøbsafdelingen bliver en succes i en </a:t>
            </a:r>
            <a:r>
              <a:rPr lang="da-DK" sz="1600" dirty="0" smtClean="0"/>
              <a:t>organisation, </a:t>
            </a:r>
            <a:r>
              <a:rPr lang="da-DK" sz="1600" dirty="0"/>
              <a:t>og det gør sig gældende  i </a:t>
            </a:r>
            <a:r>
              <a:rPr lang="da-DK" sz="1600" dirty="0" smtClean="0"/>
              <a:t>såvel små som større organisationer.</a:t>
            </a:r>
          </a:p>
          <a:p>
            <a:pPr>
              <a:lnSpc>
                <a:spcPct val="100000"/>
              </a:lnSpc>
            </a:pPr>
            <a:endParaRPr lang="da-DK" sz="1200" dirty="0" smtClean="0"/>
          </a:p>
          <a:p>
            <a:pPr>
              <a:lnSpc>
                <a:spcPct val="100000"/>
              </a:lnSpc>
            </a:pPr>
            <a:r>
              <a:rPr lang="da-DK" sz="1600" dirty="0" smtClean="0"/>
              <a:t>Hos os blev indkøb sat på dagsorden af min chef, som er økonomidirektør og en del af skolens direktion.</a:t>
            </a:r>
          </a:p>
          <a:p>
            <a:pPr marL="0" indent="0">
              <a:lnSpc>
                <a:spcPct val="100000"/>
              </a:lnSpc>
              <a:buNone/>
            </a:pPr>
            <a:endParaRPr lang="da-DK" sz="1600" dirty="0" smtClean="0"/>
          </a:p>
          <a:p>
            <a:pPr marL="0" indent="0">
              <a:lnSpc>
                <a:spcPct val="100000"/>
              </a:lnSpc>
              <a:buNone/>
            </a:pPr>
            <a:r>
              <a:rPr lang="da-DK" sz="1600" dirty="0" smtClean="0"/>
              <a:t>     Det var altså ikke et valg mellem, om man havde </a:t>
            </a:r>
            <a:r>
              <a:rPr lang="da-DK" sz="1600" i="1" u="sng" dirty="0" smtClean="0"/>
              <a:t>lyst</a:t>
            </a:r>
            <a:r>
              <a:rPr lang="da-DK" sz="1600" dirty="0" smtClean="0"/>
              <a:t> eller ikke lyst til at benytte den centrale indkøbsfunktion. </a:t>
            </a:r>
          </a:p>
          <a:p>
            <a:pPr marL="0" indent="0">
              <a:buNone/>
            </a:pPr>
            <a:endParaRPr lang="da-DK" sz="1800" dirty="0" smtClean="0"/>
          </a:p>
          <a:p>
            <a:pPr marL="0" indent="0">
              <a:buNone/>
            </a:pPr>
            <a:endParaRPr lang="da-DK" sz="1800" dirty="0" smtClean="0"/>
          </a:p>
          <a:p>
            <a:pPr marL="0" indent="0">
              <a:buNone/>
            </a:pPr>
            <a:endParaRPr lang="da-DK" sz="1800" dirty="0"/>
          </a:p>
          <a:p>
            <a:pPr marL="0" indent="0">
              <a:buNone/>
            </a:pPr>
            <a:endParaRPr lang="da-DK" sz="1800" dirty="0" smtClean="0"/>
          </a:p>
          <a:p>
            <a:pPr marL="0" indent="0">
              <a:buNone/>
            </a:pPr>
            <a:endParaRPr lang="da-DK" sz="1800" dirty="0" smtClean="0"/>
          </a:p>
          <a:p>
            <a:endParaRPr lang="da-DK" sz="1800"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8159" y="5007006"/>
            <a:ext cx="1236250" cy="840832"/>
          </a:xfrm>
          <a:prstGeom prst="rect">
            <a:avLst/>
          </a:prstGeom>
        </p:spPr>
      </p:pic>
    </p:spTree>
    <p:extLst>
      <p:ext uri="{BB962C8B-B14F-4D97-AF65-F5344CB8AC3E}">
        <p14:creationId xmlns:p14="http://schemas.microsoft.com/office/powerpoint/2010/main" val="1982835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807867" y="71022"/>
            <a:ext cx="10679837" cy="6469925"/>
          </a:xfrm>
        </p:spPr>
        <p:txBody>
          <a:bodyPr>
            <a:normAutofit fontScale="25000" lnSpcReduction="20000"/>
          </a:bodyPr>
          <a:lstStyle/>
          <a:p>
            <a:pPr marL="0" indent="0">
              <a:lnSpc>
                <a:spcPct val="120000"/>
              </a:lnSpc>
              <a:buNone/>
            </a:pPr>
            <a:endParaRPr lang="da-DK" sz="6400" dirty="0" smtClean="0"/>
          </a:p>
          <a:p>
            <a:pPr>
              <a:lnSpc>
                <a:spcPct val="120000"/>
              </a:lnSpc>
            </a:pPr>
            <a:r>
              <a:rPr lang="da-DK" sz="6400" dirty="0" smtClean="0">
                <a:solidFill>
                  <a:srgbClr val="FF0000"/>
                </a:solidFill>
              </a:rPr>
              <a:t>Implementering</a:t>
            </a:r>
            <a:r>
              <a:rPr lang="da-DK" sz="6400" dirty="0" smtClean="0"/>
              <a:t> vil skabe modstand, men med ledelsens opbakning og brugernes deltagelse i processen, opnår man mindre modstand og bedre mulighed for at komme igennem med de tiltag, man iværksætter.</a:t>
            </a:r>
          </a:p>
          <a:p>
            <a:pPr marL="0" indent="0">
              <a:lnSpc>
                <a:spcPct val="120000"/>
              </a:lnSpc>
              <a:buNone/>
            </a:pPr>
            <a:endParaRPr lang="da-DK" sz="4800" dirty="0" smtClean="0"/>
          </a:p>
          <a:p>
            <a:pPr>
              <a:lnSpc>
                <a:spcPct val="120000"/>
              </a:lnSpc>
            </a:pPr>
            <a:r>
              <a:rPr lang="da-DK" sz="6400" dirty="0" smtClean="0"/>
              <a:t>Det er vigtigt, at ledelsen tager beslutning om, hvor indkøb skal </a:t>
            </a:r>
            <a:r>
              <a:rPr lang="da-DK" sz="6400" dirty="0" smtClean="0">
                <a:solidFill>
                  <a:srgbClr val="FF0000"/>
                </a:solidFill>
              </a:rPr>
              <a:t>placeres organisatorisk</a:t>
            </a:r>
            <a:r>
              <a:rPr lang="da-DK" sz="6400" dirty="0" smtClean="0"/>
              <a:t>, så der sendes et signal om prioriteringen af indkøbsområdet</a:t>
            </a:r>
            <a:r>
              <a:rPr lang="da-DK" sz="6400" dirty="0"/>
              <a:t> </a:t>
            </a:r>
            <a:r>
              <a:rPr lang="da-DK" sz="6400" dirty="0" smtClean="0"/>
              <a:t>i organisationen.</a:t>
            </a:r>
          </a:p>
          <a:p>
            <a:pPr marL="0" indent="0">
              <a:lnSpc>
                <a:spcPct val="120000"/>
              </a:lnSpc>
              <a:buNone/>
            </a:pPr>
            <a:endParaRPr lang="da-DK" sz="4800" dirty="0" smtClean="0"/>
          </a:p>
          <a:p>
            <a:pPr>
              <a:lnSpc>
                <a:spcPct val="120000"/>
              </a:lnSpc>
            </a:pPr>
            <a:r>
              <a:rPr lang="da-DK" sz="6400" dirty="0" smtClean="0"/>
              <a:t>Det er også vigtigt at indkøbsafdelingen opbygges som et ”Profit-center” ikke som et ”</a:t>
            </a:r>
            <a:r>
              <a:rPr lang="da-DK" sz="6400" dirty="0" err="1" smtClean="0"/>
              <a:t>Cost</a:t>
            </a:r>
            <a:r>
              <a:rPr lang="da-DK" sz="6400" dirty="0" smtClean="0"/>
              <a:t>-center”.</a:t>
            </a:r>
          </a:p>
          <a:p>
            <a:pPr lvl="1">
              <a:lnSpc>
                <a:spcPct val="120000"/>
              </a:lnSpc>
            </a:pPr>
            <a:r>
              <a:rPr lang="da-DK" sz="6400" dirty="0" smtClean="0"/>
              <a:t>Dette gøres ved hjælp af </a:t>
            </a:r>
            <a:r>
              <a:rPr lang="da-DK" sz="6400" dirty="0" smtClean="0">
                <a:solidFill>
                  <a:srgbClr val="FF0000"/>
                </a:solidFill>
              </a:rPr>
              <a:t>årlige besparelsesrapporteringer</a:t>
            </a:r>
            <a:r>
              <a:rPr lang="da-DK" sz="6400" dirty="0" smtClean="0"/>
              <a:t>, der viser, at </a:t>
            </a:r>
            <a:r>
              <a:rPr lang="da-DK" sz="6400" dirty="0"/>
              <a:t>effekten af de opnåede besparelser </a:t>
            </a:r>
            <a:r>
              <a:rPr lang="da-DK" sz="6400" dirty="0" smtClean="0"/>
              <a:t>er langt større end omkostningerne i indkøbsafdelingen.</a:t>
            </a:r>
          </a:p>
          <a:p>
            <a:pPr marL="457200" lvl="1" indent="0">
              <a:lnSpc>
                <a:spcPct val="120000"/>
              </a:lnSpc>
              <a:buNone/>
            </a:pPr>
            <a:endParaRPr lang="da-DK" sz="4800" dirty="0"/>
          </a:p>
          <a:p>
            <a:pPr>
              <a:lnSpc>
                <a:spcPct val="120000"/>
              </a:lnSpc>
            </a:pPr>
            <a:r>
              <a:rPr lang="da-DK" sz="6400" dirty="0" smtClean="0"/>
              <a:t>Det er vigtigt at processen understøttes af en </a:t>
            </a:r>
            <a:r>
              <a:rPr lang="da-DK" sz="6400" dirty="0" smtClean="0">
                <a:solidFill>
                  <a:srgbClr val="FF0000"/>
                </a:solidFill>
              </a:rPr>
              <a:t>indkøbspolitik</a:t>
            </a:r>
            <a:r>
              <a:rPr lang="da-DK" sz="6400" dirty="0" smtClean="0"/>
              <a:t>, som offentligøres i hele organisationen. Så har man som ansat en fornemmelse af, at indkøb, er noget organisationen vil og det er det, vi arbejder ud fra. </a:t>
            </a:r>
          </a:p>
          <a:p>
            <a:pPr>
              <a:lnSpc>
                <a:spcPct val="120000"/>
              </a:lnSpc>
            </a:pPr>
            <a:endParaRPr lang="da-DK" sz="4800" dirty="0" smtClean="0"/>
          </a:p>
          <a:p>
            <a:pPr>
              <a:lnSpc>
                <a:spcPct val="120000"/>
              </a:lnSpc>
            </a:pPr>
            <a:r>
              <a:rPr lang="da-DK" sz="6400" dirty="0" smtClean="0"/>
              <a:t>EUC Sjællands indkøbspolitik er ret detaljeret. Forhold som håndtering af lager, fakturering af leverandør, uddannelse af indkøbspersonale – alle forhold som har betydning for skolen bør fremgå af denne indkøbspolitik.</a:t>
            </a:r>
          </a:p>
          <a:p>
            <a:pPr marL="0" indent="0">
              <a:lnSpc>
                <a:spcPct val="120000"/>
              </a:lnSpc>
              <a:buNone/>
            </a:pPr>
            <a:endParaRPr lang="da-DK" sz="4800" dirty="0" smtClean="0"/>
          </a:p>
          <a:p>
            <a:pPr>
              <a:lnSpc>
                <a:spcPct val="120000"/>
              </a:lnSpc>
            </a:pPr>
            <a:r>
              <a:rPr lang="da-DK" sz="6400" dirty="0" smtClean="0"/>
              <a:t>Når rammerne omkring indkøbet er fastsat og orienteringen har fundet sted, begynder selve analysearbejdet og dannelse af overblikket over skolens indkøb og forberedelsen til at begynde </a:t>
            </a:r>
            <a:r>
              <a:rPr lang="da-DK" sz="6400" dirty="0" smtClean="0">
                <a:solidFill>
                  <a:srgbClr val="FF0000"/>
                </a:solidFill>
              </a:rPr>
              <a:t>at arbejde strategisk med indkøb</a:t>
            </a:r>
            <a:r>
              <a:rPr lang="da-DK" sz="6400" dirty="0" smtClean="0"/>
              <a:t>.</a:t>
            </a:r>
          </a:p>
          <a:p>
            <a:pPr marL="0" indent="0">
              <a:lnSpc>
                <a:spcPct val="100000"/>
              </a:lnSpc>
              <a:buNone/>
            </a:pPr>
            <a:endParaRPr lang="da-DK" sz="2100" dirty="0"/>
          </a:p>
          <a:p>
            <a:pPr marL="0" indent="0">
              <a:lnSpc>
                <a:spcPct val="100000"/>
              </a:lnSpc>
              <a:buNone/>
            </a:pPr>
            <a:r>
              <a:rPr lang="da-DK" sz="1800" dirty="0" smtClean="0"/>
              <a:t>  </a:t>
            </a:r>
          </a:p>
          <a:p>
            <a:pPr marL="0" indent="0">
              <a:buNone/>
            </a:pPr>
            <a:endParaRPr lang="da-DK" sz="1800" dirty="0"/>
          </a:p>
          <a:p>
            <a:pPr marL="0" indent="0">
              <a:buNone/>
            </a:pPr>
            <a:r>
              <a:rPr lang="da-DK" sz="1800" dirty="0" smtClean="0"/>
              <a:t>    </a:t>
            </a:r>
            <a:endParaRPr lang="da-DK" sz="1800" dirty="0"/>
          </a:p>
          <a:p>
            <a:pPr marL="0" indent="0">
              <a:buNone/>
            </a:pPr>
            <a:r>
              <a:rPr lang="da-DK" sz="1800" dirty="0" smtClean="0"/>
              <a:t> </a:t>
            </a:r>
            <a:endParaRPr lang="da-DK" sz="1800"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6589" y="5700115"/>
            <a:ext cx="1236250" cy="840832"/>
          </a:xfrm>
          <a:prstGeom prst="rect">
            <a:avLst/>
          </a:prstGeom>
        </p:spPr>
      </p:pic>
    </p:spTree>
    <p:extLst>
      <p:ext uri="{BB962C8B-B14F-4D97-AF65-F5344CB8AC3E}">
        <p14:creationId xmlns:p14="http://schemas.microsoft.com/office/powerpoint/2010/main" val="2049061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a-DK" sz="2800" b="1" i="1" dirty="0" smtClean="0"/>
              <a:t>Leverandørerne</a:t>
            </a:r>
            <a:endParaRPr lang="da-DK" sz="2800" b="1" i="1" dirty="0"/>
          </a:p>
        </p:txBody>
      </p:sp>
      <p:sp>
        <p:nvSpPr>
          <p:cNvPr id="3" name="Pladsholder til indhold 2"/>
          <p:cNvSpPr>
            <a:spLocks noGrp="1"/>
          </p:cNvSpPr>
          <p:nvPr>
            <p:ph sz="half" idx="1"/>
          </p:nvPr>
        </p:nvSpPr>
        <p:spPr>
          <a:xfrm>
            <a:off x="660646" y="1506029"/>
            <a:ext cx="5181600" cy="4351338"/>
          </a:xfrm>
        </p:spPr>
        <p:txBody>
          <a:bodyPr>
            <a:normAutofit lnSpcReduction="10000"/>
          </a:bodyPr>
          <a:lstStyle/>
          <a:p>
            <a:pPr>
              <a:lnSpc>
                <a:spcPct val="100000"/>
              </a:lnSpc>
            </a:pPr>
            <a:endParaRPr lang="da-DK" sz="1600" dirty="0" smtClean="0"/>
          </a:p>
          <a:p>
            <a:pPr marL="0" indent="0">
              <a:lnSpc>
                <a:spcPct val="100000"/>
              </a:lnSpc>
              <a:buNone/>
            </a:pPr>
            <a:r>
              <a:rPr lang="da-DK" sz="1600" dirty="0" smtClean="0"/>
              <a:t>Overblikket over organisationens indkøb fås ved at trække en </a:t>
            </a:r>
            <a:r>
              <a:rPr lang="da-DK" sz="1600" dirty="0" smtClean="0">
                <a:solidFill>
                  <a:srgbClr val="FF0000"/>
                </a:solidFill>
              </a:rPr>
              <a:t>Top 10 liste fra Navision</a:t>
            </a:r>
            <a:r>
              <a:rPr lang="da-DK" sz="1600" dirty="0" smtClean="0"/>
              <a:t>, som er det bedste redskab vi på nuværende tidspunkt har.</a:t>
            </a:r>
          </a:p>
          <a:p>
            <a:pPr marL="0" indent="0">
              <a:lnSpc>
                <a:spcPct val="100000"/>
              </a:lnSpc>
              <a:buNone/>
            </a:pPr>
            <a:endParaRPr lang="da-DK" sz="1200" dirty="0" smtClean="0"/>
          </a:p>
          <a:p>
            <a:pPr marL="0" indent="0">
              <a:lnSpc>
                <a:spcPct val="100000"/>
              </a:lnSpc>
              <a:buNone/>
            </a:pPr>
            <a:r>
              <a:rPr lang="da-DK" sz="1600" dirty="0" smtClean="0"/>
              <a:t>Hjælp kan eventuelt hentes hos </a:t>
            </a:r>
            <a:r>
              <a:rPr lang="da-DK" sz="1600" dirty="0" smtClean="0">
                <a:solidFill>
                  <a:srgbClr val="FF0000"/>
                </a:solidFill>
              </a:rPr>
              <a:t>organisationens bogholderi</a:t>
            </a:r>
            <a:r>
              <a:rPr lang="da-DK" sz="1600" dirty="0" smtClean="0"/>
              <a:t>, såfremt man ikke selv er vant til at arbejde i det system.</a:t>
            </a:r>
          </a:p>
          <a:p>
            <a:pPr marL="0" indent="0">
              <a:lnSpc>
                <a:spcPct val="100000"/>
              </a:lnSpc>
              <a:buNone/>
            </a:pPr>
            <a:endParaRPr lang="da-DK" sz="1200" dirty="0" smtClean="0"/>
          </a:p>
          <a:p>
            <a:pPr marL="0" indent="0">
              <a:lnSpc>
                <a:spcPct val="100000"/>
              </a:lnSpc>
              <a:buNone/>
            </a:pPr>
            <a:r>
              <a:rPr lang="da-DK" sz="1600" dirty="0" smtClean="0"/>
              <a:t>Listen her vil  give et </a:t>
            </a:r>
            <a:r>
              <a:rPr lang="da-DK" sz="1600" dirty="0" smtClean="0">
                <a:solidFill>
                  <a:srgbClr val="FF0000"/>
                </a:solidFill>
              </a:rPr>
              <a:t>overblik over skolens leverandører </a:t>
            </a:r>
            <a:r>
              <a:rPr lang="da-DK" sz="1600" dirty="0">
                <a:solidFill>
                  <a:srgbClr val="FF0000"/>
                </a:solidFill>
              </a:rPr>
              <a:t> </a:t>
            </a:r>
            <a:r>
              <a:rPr lang="da-DK" sz="1600" dirty="0" smtClean="0"/>
              <a:t>og hvor mange penge, vi betaler til den enkelte leverandør, rangordnet med den største omkostning først.</a:t>
            </a:r>
          </a:p>
          <a:p>
            <a:pPr marL="0" indent="0">
              <a:lnSpc>
                <a:spcPct val="100000"/>
              </a:lnSpc>
              <a:buNone/>
            </a:pPr>
            <a:endParaRPr lang="da-DK" sz="1200" dirty="0"/>
          </a:p>
          <a:p>
            <a:pPr marL="0" indent="0">
              <a:lnSpc>
                <a:spcPct val="100000"/>
              </a:lnSpc>
              <a:buNone/>
            </a:pPr>
            <a:r>
              <a:rPr lang="da-DK" sz="1600" dirty="0" smtClean="0"/>
              <a:t>Herefter gælder det om at finde ud af hvilke leverandører, de enkelte afdelinger benytter, og herfra evt. foretage  </a:t>
            </a:r>
            <a:r>
              <a:rPr lang="da-DK" sz="1600" dirty="0" smtClean="0">
                <a:solidFill>
                  <a:srgbClr val="FF0000"/>
                </a:solidFill>
              </a:rPr>
              <a:t>leverandøroptimering</a:t>
            </a:r>
            <a:r>
              <a:rPr lang="da-DK" sz="1600" dirty="0" smtClean="0"/>
              <a:t>, hvis der er grundlag for det.</a:t>
            </a:r>
          </a:p>
        </p:txBody>
      </p:sp>
      <p:graphicFrame>
        <p:nvGraphicFramePr>
          <p:cNvPr id="11" name="Pladsholder til indhold 10"/>
          <p:cNvGraphicFramePr>
            <a:graphicFrameLocks noGrp="1"/>
          </p:cNvGraphicFramePr>
          <p:nvPr>
            <p:ph sz="half" idx="2"/>
            <p:extLst>
              <p:ext uri="{D42A27DB-BD31-4B8C-83A1-F6EECF244321}">
                <p14:modId xmlns:p14="http://schemas.microsoft.com/office/powerpoint/2010/main" val="2897302747"/>
              </p:ext>
            </p:extLst>
          </p:nvPr>
        </p:nvGraphicFramePr>
        <p:xfrm>
          <a:off x="6214368" y="1865657"/>
          <a:ext cx="5139432" cy="4271273"/>
        </p:xfrm>
        <a:graphic>
          <a:graphicData uri="http://schemas.openxmlformats.org/drawingml/2006/table">
            <a:tbl>
              <a:tblPr>
                <a:effectLst/>
                <a:tableStyleId>{5C22544A-7EE6-4342-B048-85BDC9FD1C3A}</a:tableStyleId>
              </a:tblPr>
              <a:tblGrid>
                <a:gridCol w="952513"/>
                <a:gridCol w="740229"/>
                <a:gridCol w="1584552"/>
                <a:gridCol w="636134"/>
                <a:gridCol w="624568"/>
                <a:gridCol w="601436"/>
              </a:tblGrid>
              <a:tr h="166551">
                <a:tc>
                  <a:txBody>
                    <a:bodyPr/>
                    <a:lstStyle/>
                    <a:p>
                      <a:pPr algn="l" fontAlgn="ctr"/>
                      <a:r>
                        <a:rPr lang="da-DK" sz="700" u="none" strike="noStrike" dirty="0">
                          <a:effectLst/>
                        </a:rPr>
                        <a:t>Kreditor - top 10 liste</a:t>
                      </a:r>
                      <a:endParaRPr lang="da-DK" sz="700" b="1"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27. oktober 2014</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215129">
                <a:tc>
                  <a:txBody>
                    <a:bodyPr/>
                    <a:lstStyle/>
                    <a:p>
                      <a:pPr algn="l" fontAlgn="ctr"/>
                      <a:r>
                        <a:rPr lang="da-DK" sz="700" u="none" strike="noStrike" dirty="0">
                          <a:effectLst/>
                        </a:rPr>
                        <a:t>Periode: 01-01-14..31-12-14</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Side</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166551">
                <a:tc>
                  <a:txBody>
                    <a:bodyPr/>
                    <a:lstStyle/>
                    <a:p>
                      <a:pPr algn="l" fontAlgn="ctr"/>
                      <a:r>
                        <a:rPr lang="da-DK" sz="700" u="none" strike="noStrike" dirty="0">
                          <a:effectLst/>
                        </a:rPr>
                        <a:t>EUC Sjælland</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lusn</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166551">
                <a:tc>
                  <a:txBody>
                    <a:bodyPr/>
                    <a:lstStyle/>
                    <a:p>
                      <a:pPr algn="l"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215129">
                <a:tc>
                  <a:txBody>
                    <a:bodyPr/>
                    <a:lstStyle/>
                    <a:p>
                      <a:pPr algn="l" fontAlgn="ctr"/>
                      <a:r>
                        <a:rPr lang="da-DK" sz="700" u="none" strike="noStrike" dirty="0">
                          <a:effectLst/>
                        </a:rPr>
                        <a:t>Rækkefølge efter Køb (RV)</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166551">
                <a:tc>
                  <a:txBody>
                    <a:bodyPr/>
                    <a:lstStyle/>
                    <a:p>
                      <a:pPr algn="l"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166551">
                <a:tc gridSpan="2">
                  <a:txBody>
                    <a:bodyPr/>
                    <a:lstStyle/>
                    <a:p>
                      <a:pPr algn="l" fontAlgn="ctr"/>
                      <a:r>
                        <a:rPr lang="da-DK" sz="700" u="none" strike="noStrike" dirty="0">
                          <a:effectLst/>
                        </a:rPr>
                        <a:t>Kreditor: Datofilter: 01-01-14..31-12-14</a:t>
                      </a:r>
                      <a:endParaRPr lang="da-DK" sz="700" b="0" i="0" u="none" strike="noStrike" dirty="0">
                        <a:solidFill>
                          <a:srgbClr val="000000"/>
                        </a:solidFill>
                        <a:effectLst/>
                        <a:latin typeface="Helvetica" panose="020B0604020202020204" pitchFamily="34" charset="0"/>
                      </a:endParaRPr>
                    </a:p>
                  </a:txBody>
                  <a:tcPr marL="6940" marR="6940" marT="6940" marB="0" anchor="ctr"/>
                </a:tc>
                <a:tc hMerge="1">
                  <a:txBody>
                    <a:bodyPr/>
                    <a:lstStyle/>
                    <a:p>
                      <a:endParaRPr lang="da-DK"/>
                    </a:p>
                  </a:txBody>
                  <a:tcP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166551">
                <a:tc>
                  <a:txBody>
                    <a:bodyPr/>
                    <a:lstStyle/>
                    <a:p>
                      <a:pPr algn="l"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166551">
                <a:tc>
                  <a:txBody>
                    <a:bodyPr/>
                    <a:lstStyle/>
                    <a:p>
                      <a:pPr algn="l" fontAlgn="b"/>
                      <a:r>
                        <a:rPr lang="da-DK" sz="700" u="none" strike="noStrike" dirty="0">
                          <a:effectLst/>
                        </a:rPr>
                        <a:t>Rækkefølge</a:t>
                      </a:r>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b"/>
                      <a:r>
                        <a:rPr lang="da-DK" sz="700" u="none" strike="noStrike" dirty="0">
                          <a:effectLst/>
                        </a:rPr>
                        <a:t>Nummer</a:t>
                      </a:r>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b"/>
                      <a:r>
                        <a:rPr lang="da-DK" sz="700" u="none" strike="noStrike" dirty="0">
                          <a:effectLst/>
                        </a:rPr>
                        <a:t>Navn</a:t>
                      </a:r>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l" fontAlgn="b"/>
                      <a:r>
                        <a:rPr lang="da-DK" sz="700" u="none" strike="noStrike" dirty="0">
                          <a:effectLst/>
                        </a:rPr>
                        <a:t>Køb (RV)</a:t>
                      </a:r>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b"/>
                      <a:r>
                        <a:rPr lang="da-DK" sz="700" u="none" strike="noStrike" dirty="0">
                          <a:effectLst/>
                        </a:rPr>
                        <a:t>Saldo (RV)</a:t>
                      </a:r>
                      <a:endParaRPr lang="da-DK" sz="700" b="1" i="0" u="none" strike="noStrike" dirty="0">
                        <a:solidFill>
                          <a:srgbClr val="000000"/>
                        </a:solidFill>
                        <a:effectLst/>
                        <a:latin typeface="Helvetica" panose="020B0604020202020204" pitchFamily="34" charset="0"/>
                      </a:endParaRPr>
                    </a:p>
                  </a:txBody>
                  <a:tcPr marL="6940" marR="6940" marT="6940" marB="0" anchor="b"/>
                </a:tc>
              </a:tr>
              <a:tr h="166551">
                <a:tc>
                  <a:txBody>
                    <a:bodyPr/>
                    <a:lstStyle/>
                    <a:p>
                      <a:pPr algn="l" fontAlgn="b"/>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b"/>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b"/>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l" fontAlgn="b"/>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b"/>
                      <a:endParaRPr lang="da-DK" sz="700" b="1" i="0" u="none" strike="noStrike" dirty="0">
                        <a:solidFill>
                          <a:srgbClr val="000000"/>
                        </a:solidFill>
                        <a:effectLst/>
                        <a:latin typeface="Helvetica" panose="020B0604020202020204" pitchFamily="34" charset="0"/>
                      </a:endParaRPr>
                    </a:p>
                  </a:txBody>
                  <a:tcPr marL="6940" marR="6940" marT="6940" marB="0" anchor="b"/>
                </a:tc>
              </a:tr>
              <a:tr h="166551">
                <a:tc>
                  <a:txBody>
                    <a:bodyPr/>
                    <a:lstStyle/>
                    <a:p>
                      <a:pPr algn="r" fontAlgn="ctr"/>
                      <a:r>
                        <a:rPr lang="da-DK" sz="700" u="none" strike="noStrike" dirty="0">
                          <a:effectLst/>
                        </a:rPr>
                        <a:t>1</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A</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66551">
                <a:tc>
                  <a:txBody>
                    <a:bodyPr/>
                    <a:lstStyle/>
                    <a:p>
                      <a:pPr algn="r" fontAlgn="ctr"/>
                      <a:r>
                        <a:rPr lang="da-DK" sz="700" u="none" strike="noStrike" dirty="0">
                          <a:effectLst/>
                        </a:rPr>
                        <a:t>2</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B</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66551">
                <a:tc>
                  <a:txBody>
                    <a:bodyPr/>
                    <a:lstStyle/>
                    <a:p>
                      <a:pPr algn="r" fontAlgn="ctr"/>
                      <a:r>
                        <a:rPr lang="da-DK" sz="700" u="none" strike="noStrike" dirty="0">
                          <a:effectLst/>
                        </a:rPr>
                        <a:t>3</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C</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66551">
                <a:tc>
                  <a:txBody>
                    <a:bodyPr/>
                    <a:lstStyle/>
                    <a:p>
                      <a:pPr algn="r" fontAlgn="ctr"/>
                      <a:r>
                        <a:rPr lang="da-DK" sz="700" u="none" strike="noStrike" dirty="0">
                          <a:effectLst/>
                        </a:rPr>
                        <a:t>4</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D</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66551">
                <a:tc>
                  <a:txBody>
                    <a:bodyPr/>
                    <a:lstStyle/>
                    <a:p>
                      <a:pPr algn="r" fontAlgn="ctr"/>
                      <a:r>
                        <a:rPr lang="da-DK" sz="700" u="none" strike="noStrike" dirty="0">
                          <a:effectLst/>
                        </a:rPr>
                        <a:t>5</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E</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66551">
                <a:tc>
                  <a:txBody>
                    <a:bodyPr/>
                    <a:lstStyle/>
                    <a:p>
                      <a:pPr algn="r" fontAlgn="ctr"/>
                      <a:r>
                        <a:rPr lang="da-DK" sz="700" u="none" strike="noStrike" dirty="0">
                          <a:effectLst/>
                        </a:rPr>
                        <a:t>6</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F</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66551">
                <a:tc>
                  <a:txBody>
                    <a:bodyPr/>
                    <a:lstStyle/>
                    <a:p>
                      <a:pPr algn="r" fontAlgn="ctr"/>
                      <a:r>
                        <a:rPr lang="da-DK" sz="700" u="none" strike="noStrike" dirty="0">
                          <a:effectLst/>
                        </a:rPr>
                        <a:t>7</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G</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66551">
                <a:tc>
                  <a:txBody>
                    <a:bodyPr/>
                    <a:lstStyle/>
                    <a:p>
                      <a:pPr algn="r" fontAlgn="ctr"/>
                      <a:r>
                        <a:rPr lang="da-DK" sz="700" u="none" strike="noStrike" dirty="0">
                          <a:effectLst/>
                        </a:rPr>
                        <a:t>8</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H</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66551">
                <a:tc>
                  <a:txBody>
                    <a:bodyPr/>
                    <a:lstStyle/>
                    <a:p>
                      <a:pPr algn="r" fontAlgn="ctr"/>
                      <a:r>
                        <a:rPr lang="da-DK" sz="700" u="none" strike="noStrike" dirty="0">
                          <a:effectLst/>
                        </a:rPr>
                        <a:t>9</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I</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66551">
                <a:tc>
                  <a:txBody>
                    <a:bodyPr/>
                    <a:lstStyle/>
                    <a:p>
                      <a:pPr algn="r" fontAlgn="ctr"/>
                      <a:r>
                        <a:rPr lang="da-DK" sz="700" u="none" strike="noStrike" dirty="0">
                          <a:effectLst/>
                        </a:rPr>
                        <a:t>10</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J</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66551">
                <a:tc>
                  <a:txBody>
                    <a:bodyPr/>
                    <a:lstStyle/>
                    <a:p>
                      <a:pPr algn="r" fontAlgn="ctr"/>
                      <a:r>
                        <a:rPr lang="da-DK" sz="700" u="none" strike="noStrike" dirty="0">
                          <a:effectLst/>
                        </a:rPr>
                        <a:t>11</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K</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66551">
                <a:tc>
                  <a:txBody>
                    <a:bodyPr/>
                    <a:lstStyle/>
                    <a:p>
                      <a:pPr algn="r" fontAlgn="ctr"/>
                      <a:r>
                        <a:rPr lang="da-DK" sz="700" u="none" strike="noStrike" dirty="0">
                          <a:effectLst/>
                        </a:rPr>
                        <a:t>12</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L</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66551">
                <a:tc>
                  <a:txBody>
                    <a:bodyPr/>
                    <a:lstStyle/>
                    <a:p>
                      <a:pPr algn="r" fontAlgn="ctr"/>
                      <a:r>
                        <a:rPr lang="da-DK" sz="700" u="none" strike="noStrike" dirty="0">
                          <a:effectLst/>
                        </a:rPr>
                        <a:t>13</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M</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66551">
                <a:tc>
                  <a:txBody>
                    <a:bodyPr/>
                    <a:lstStyle/>
                    <a:p>
                      <a:pPr algn="r" fontAlgn="ctr"/>
                      <a:r>
                        <a:rPr lang="da-DK" sz="700" u="none" strike="noStrike" dirty="0">
                          <a:effectLst/>
                        </a:rPr>
                        <a:t>14</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66551">
                <a:tc>
                  <a:txBody>
                    <a:bodyPr/>
                    <a:lstStyle/>
                    <a:p>
                      <a:pPr algn="r" fontAlgn="ctr"/>
                      <a:r>
                        <a:rPr lang="da-DK" sz="700" u="none" strike="noStrike" dirty="0">
                          <a:effectLst/>
                        </a:rPr>
                        <a:t>15</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bl>
          </a:graphicData>
        </a:graphic>
      </p:graphicFrame>
    </p:spTree>
    <p:extLst>
      <p:ext uri="{BB962C8B-B14F-4D97-AF65-F5344CB8AC3E}">
        <p14:creationId xmlns:p14="http://schemas.microsoft.com/office/powerpoint/2010/main" val="3138370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a-DK" sz="2800" b="1" i="1" dirty="0" smtClean="0"/>
              <a:t>Rammeaftaler – hvad skal vi?</a:t>
            </a:r>
            <a:endParaRPr lang="da-DK" sz="2800" b="1" i="1" dirty="0"/>
          </a:p>
        </p:txBody>
      </p:sp>
      <p:sp>
        <p:nvSpPr>
          <p:cNvPr id="3" name="Pladsholder til indhold 2"/>
          <p:cNvSpPr>
            <a:spLocks noGrp="1"/>
          </p:cNvSpPr>
          <p:nvPr>
            <p:ph idx="1"/>
          </p:nvPr>
        </p:nvSpPr>
        <p:spPr/>
        <p:txBody>
          <a:bodyPr/>
          <a:lstStyle/>
          <a:p>
            <a:pPr marL="0" indent="0">
              <a:lnSpc>
                <a:spcPct val="100000"/>
              </a:lnSpc>
              <a:buNone/>
            </a:pPr>
            <a:r>
              <a:rPr lang="da-DK" sz="1600" dirty="0"/>
              <a:t>Ud fra ovenstående </a:t>
            </a:r>
            <a:r>
              <a:rPr lang="da-DK" sz="1600" dirty="0" smtClean="0"/>
              <a:t>oversigt/analyse, </a:t>
            </a:r>
            <a:r>
              <a:rPr lang="da-DK" sz="1600" dirty="0"/>
              <a:t>skal vi som organisation </a:t>
            </a:r>
            <a:r>
              <a:rPr lang="da-DK" sz="1600" dirty="0" smtClean="0"/>
              <a:t>så fastlægge, hvordan vi skal håndtere </a:t>
            </a:r>
            <a:r>
              <a:rPr lang="da-DK" sz="1600" dirty="0"/>
              <a:t>skolens </a:t>
            </a:r>
            <a:r>
              <a:rPr lang="da-DK" sz="1600" dirty="0" smtClean="0"/>
              <a:t>indkøbsaftaler.</a:t>
            </a:r>
          </a:p>
          <a:p>
            <a:pPr marL="0" indent="0">
              <a:lnSpc>
                <a:spcPct val="100000"/>
              </a:lnSpc>
              <a:buNone/>
            </a:pPr>
            <a:endParaRPr lang="da-DK" sz="1200" dirty="0" smtClean="0"/>
          </a:p>
          <a:p>
            <a:pPr marL="0" indent="0">
              <a:lnSpc>
                <a:spcPct val="100000"/>
              </a:lnSpc>
              <a:buNone/>
            </a:pPr>
            <a:r>
              <a:rPr lang="da-DK" sz="1600" dirty="0" smtClean="0"/>
              <a:t>Aftalerne bør deles op i aftaler </a:t>
            </a:r>
            <a:r>
              <a:rPr lang="da-DK" sz="1600" b="1" dirty="0" smtClean="0">
                <a:solidFill>
                  <a:srgbClr val="FF0000"/>
                </a:solidFill>
              </a:rPr>
              <a:t>over</a:t>
            </a:r>
            <a:r>
              <a:rPr lang="da-DK" sz="1600" dirty="0" smtClean="0"/>
              <a:t> udbudsgrænsen og aftaler</a:t>
            </a:r>
            <a:r>
              <a:rPr lang="da-DK" sz="1600" b="1" dirty="0" smtClean="0">
                <a:solidFill>
                  <a:srgbClr val="FF0000"/>
                </a:solidFill>
              </a:rPr>
              <a:t> under </a:t>
            </a:r>
            <a:r>
              <a:rPr lang="da-DK" sz="1600" dirty="0" smtClean="0"/>
              <a:t>udbudsgrænsen, da de skal håndteres på forskellige måder.</a:t>
            </a:r>
          </a:p>
          <a:p>
            <a:pPr>
              <a:lnSpc>
                <a:spcPct val="100000"/>
              </a:lnSpc>
            </a:pPr>
            <a:r>
              <a:rPr lang="da-DK" sz="1600" b="1" dirty="0" smtClean="0"/>
              <a:t>Aftaler under udbudsgrænsen: </a:t>
            </a:r>
          </a:p>
          <a:p>
            <a:pPr marL="0" indent="0">
              <a:lnSpc>
                <a:spcPct val="100000"/>
              </a:lnSpc>
              <a:buNone/>
            </a:pPr>
            <a:r>
              <a:rPr lang="da-DK" sz="1600" dirty="0" smtClean="0"/>
              <a:t>     Der indhentes tilbud, og der købes til bedste pris.</a:t>
            </a:r>
          </a:p>
          <a:p>
            <a:pPr>
              <a:lnSpc>
                <a:spcPct val="100000"/>
              </a:lnSpc>
            </a:pPr>
            <a:r>
              <a:rPr lang="da-DK" sz="1600" b="1" dirty="0" smtClean="0"/>
              <a:t>Aftaler over udbudsgrænsen:</a:t>
            </a:r>
          </a:p>
          <a:p>
            <a:pPr marL="0" indent="0">
              <a:lnSpc>
                <a:spcPct val="100000"/>
              </a:lnSpc>
              <a:buNone/>
            </a:pPr>
            <a:r>
              <a:rPr lang="da-DK" sz="1600" dirty="0" smtClean="0"/>
              <a:t>     Alle køb mellem 125.000 – 385.000 kr. om året eller projektkøb mellem  500.000 – 1.541.175 –  </a:t>
            </a:r>
          </a:p>
          <a:p>
            <a:pPr marL="0" indent="0">
              <a:lnSpc>
                <a:spcPct val="100000"/>
              </a:lnSpc>
              <a:buNone/>
            </a:pPr>
            <a:r>
              <a:rPr lang="da-DK" sz="1600" dirty="0" smtClean="0"/>
              <a:t>     annoncering og udbud   efter tilbudsloven</a:t>
            </a:r>
          </a:p>
          <a:p>
            <a:pPr marL="0" indent="0">
              <a:lnSpc>
                <a:spcPct val="100000"/>
              </a:lnSpc>
              <a:buNone/>
            </a:pPr>
            <a:r>
              <a:rPr lang="da-DK" sz="1600" dirty="0" smtClean="0"/>
              <a:t>    Årlige køb større end 385.000 kr. og projektkøb større end 1.541.715  - EU-udbud</a:t>
            </a:r>
          </a:p>
          <a:p>
            <a:pPr marL="342900" indent="-342900">
              <a:buFont typeface="+mj-lt"/>
              <a:buAutoNum type="arabicPeriod"/>
            </a:pPr>
            <a:endParaRPr lang="da-DK" sz="1800" dirty="0"/>
          </a:p>
          <a:p>
            <a:pPr marL="0" indent="0">
              <a:buNone/>
            </a:pPr>
            <a:endParaRPr lang="da-DK" sz="1800" dirty="0" smtClean="0"/>
          </a:p>
          <a:p>
            <a:endParaRPr lang="da-DK" sz="1800" dirty="0"/>
          </a:p>
          <a:p>
            <a:endParaRPr lang="da-DK" sz="1800"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5814" y="5157927"/>
            <a:ext cx="1236250" cy="840832"/>
          </a:xfrm>
          <a:prstGeom prst="rect">
            <a:avLst/>
          </a:prstGeom>
        </p:spPr>
      </p:pic>
    </p:spTree>
    <p:extLst>
      <p:ext uri="{BB962C8B-B14F-4D97-AF65-F5344CB8AC3E}">
        <p14:creationId xmlns:p14="http://schemas.microsoft.com/office/powerpoint/2010/main" val="3989966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838200" y="443883"/>
            <a:ext cx="10515600" cy="6196614"/>
          </a:xfrm>
        </p:spPr>
        <p:txBody>
          <a:bodyPr>
            <a:normAutofit/>
          </a:bodyPr>
          <a:lstStyle/>
          <a:p>
            <a:pPr>
              <a:lnSpc>
                <a:spcPct val="100000"/>
              </a:lnSpc>
            </a:pPr>
            <a:r>
              <a:rPr lang="da-DK" sz="1600" dirty="0" smtClean="0"/>
              <a:t>Uanset hvilken form for indkøb, der er tale om, er det vigtigt, at man i organisation melder klart ud, hvordan indkøb under de forskellige former skal håndteres, da forkert håndtering af køb over udbudsgrænsen, kan have store konsekvenser.</a:t>
            </a:r>
          </a:p>
          <a:p>
            <a:pPr>
              <a:lnSpc>
                <a:spcPct val="100000"/>
              </a:lnSpc>
            </a:pPr>
            <a:endParaRPr lang="da-DK" sz="1200" dirty="0"/>
          </a:p>
          <a:p>
            <a:pPr>
              <a:lnSpc>
                <a:spcPct val="100000"/>
              </a:lnSpc>
            </a:pPr>
            <a:r>
              <a:rPr lang="da-DK" sz="1600" dirty="0" smtClean="0"/>
              <a:t>I vores organisation er der meldt klart ud, at der ikke indgås aftaler/kontrakter, uden at jeg som indkøbsansvarlig er inde over.</a:t>
            </a:r>
          </a:p>
          <a:p>
            <a:pPr marL="0" indent="0">
              <a:lnSpc>
                <a:spcPct val="100000"/>
              </a:lnSpc>
              <a:buNone/>
            </a:pPr>
            <a:r>
              <a:rPr lang="da-DK" sz="1600" dirty="0"/>
              <a:t> </a:t>
            </a:r>
            <a:r>
              <a:rPr lang="da-DK" sz="1600" dirty="0" smtClean="0"/>
              <a:t>   Små indkøb, som ligger under disse grænser, som skal til for at få hverdagen til at gå op, hører jeg naturligvis </a:t>
            </a:r>
          </a:p>
          <a:p>
            <a:pPr marL="0" indent="0">
              <a:lnSpc>
                <a:spcPct val="100000"/>
              </a:lnSpc>
              <a:buNone/>
            </a:pPr>
            <a:r>
              <a:rPr lang="da-DK" sz="1600" dirty="0"/>
              <a:t> </a:t>
            </a:r>
            <a:r>
              <a:rPr lang="da-DK" sz="1600" dirty="0" smtClean="0"/>
              <a:t>   ikke om.</a:t>
            </a:r>
          </a:p>
          <a:p>
            <a:pPr marL="0" indent="0">
              <a:lnSpc>
                <a:spcPct val="100000"/>
              </a:lnSpc>
              <a:buNone/>
            </a:pPr>
            <a:endParaRPr lang="da-DK" sz="1200" dirty="0"/>
          </a:p>
          <a:p>
            <a:pPr marL="0" indent="0">
              <a:lnSpc>
                <a:spcPct val="100000"/>
              </a:lnSpc>
              <a:buNone/>
            </a:pPr>
            <a:r>
              <a:rPr lang="da-DK" sz="1600" dirty="0" smtClean="0"/>
              <a:t>    Når vi har overblik over skolens leverandører, hvor meget vi køber hvor og hvilke måder der er at </a:t>
            </a:r>
          </a:p>
          <a:p>
            <a:pPr marL="0" indent="0">
              <a:lnSpc>
                <a:spcPct val="100000"/>
              </a:lnSpc>
              <a:buNone/>
            </a:pPr>
            <a:r>
              <a:rPr lang="da-DK" sz="1600" dirty="0"/>
              <a:t> </a:t>
            </a:r>
            <a:r>
              <a:rPr lang="da-DK" sz="1600" dirty="0" smtClean="0"/>
              <a:t>   håndtere indkøbsaftaler på, skal der nu sammensættes en aftaleportefølje, som er mest hensigtsmæssig for </a:t>
            </a:r>
          </a:p>
          <a:p>
            <a:pPr marL="0" indent="0">
              <a:lnSpc>
                <a:spcPct val="100000"/>
              </a:lnSpc>
              <a:buNone/>
            </a:pPr>
            <a:r>
              <a:rPr lang="da-DK" sz="1600" dirty="0"/>
              <a:t> </a:t>
            </a:r>
            <a:r>
              <a:rPr lang="da-DK" sz="1600" dirty="0" smtClean="0"/>
              <a:t>   organisationen. Hos EUC Sjælland opererer vi hovedsageligt med rammeaftaler fra 3 forskellig instanser som er:</a:t>
            </a:r>
          </a:p>
          <a:p>
            <a:pPr marL="0" indent="0">
              <a:lnSpc>
                <a:spcPct val="100000"/>
              </a:lnSpc>
              <a:buNone/>
            </a:pPr>
            <a:endParaRPr lang="da-DK" sz="1600" dirty="0"/>
          </a:p>
          <a:p>
            <a:pPr marL="0" indent="0">
              <a:lnSpc>
                <a:spcPct val="100000"/>
              </a:lnSpc>
              <a:buNone/>
            </a:pPr>
            <a:r>
              <a:rPr lang="da-DK" sz="1600" dirty="0" smtClean="0"/>
              <a:t>    		1. Statens indkøbsaftaler </a:t>
            </a:r>
          </a:p>
          <a:p>
            <a:pPr marL="0" indent="0">
              <a:lnSpc>
                <a:spcPct val="100000"/>
              </a:lnSpc>
              <a:buNone/>
            </a:pPr>
            <a:r>
              <a:rPr lang="da-DK" sz="1600" dirty="0"/>
              <a:t>	</a:t>
            </a:r>
            <a:r>
              <a:rPr lang="da-DK" sz="1600" dirty="0" smtClean="0"/>
              <a:t>	2. SKI </a:t>
            </a:r>
          </a:p>
          <a:p>
            <a:pPr marL="0" indent="0">
              <a:lnSpc>
                <a:spcPct val="100000"/>
              </a:lnSpc>
              <a:buNone/>
            </a:pPr>
            <a:r>
              <a:rPr lang="da-DK" sz="1600" dirty="0"/>
              <a:t>	</a:t>
            </a:r>
            <a:r>
              <a:rPr lang="da-DK" sz="1600" dirty="0" smtClean="0"/>
              <a:t>	3. Indkøbsfællesskabet IFIRS</a:t>
            </a:r>
            <a:endParaRPr lang="da-DK" sz="1600"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3872" y="2246051"/>
            <a:ext cx="1236250" cy="840832"/>
          </a:xfrm>
          <a:prstGeom prst="rect">
            <a:avLst/>
          </a:prstGeom>
        </p:spPr>
      </p:pic>
    </p:spTree>
    <p:extLst>
      <p:ext uri="{BB962C8B-B14F-4D97-AF65-F5344CB8AC3E}">
        <p14:creationId xmlns:p14="http://schemas.microsoft.com/office/powerpoint/2010/main" val="1521283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749423" y="582751"/>
            <a:ext cx="10515600" cy="5791416"/>
          </a:xfrm>
        </p:spPr>
        <p:txBody>
          <a:bodyPr>
            <a:normAutofit/>
          </a:bodyPr>
          <a:lstStyle/>
          <a:p>
            <a:pPr>
              <a:lnSpc>
                <a:spcPct val="100000"/>
              </a:lnSpc>
            </a:pPr>
            <a:endParaRPr lang="da-DK" sz="1600" dirty="0" smtClean="0"/>
          </a:p>
          <a:p>
            <a:pPr>
              <a:lnSpc>
                <a:spcPct val="100000"/>
              </a:lnSpc>
            </a:pPr>
            <a:r>
              <a:rPr lang="da-DK" sz="1600" dirty="0" smtClean="0"/>
              <a:t>Langt hovedparten af vores aftaler/kontrakter bygger på udbud fra de 3 instanser.</a:t>
            </a:r>
          </a:p>
          <a:p>
            <a:pPr>
              <a:lnSpc>
                <a:spcPct val="100000"/>
              </a:lnSpc>
            </a:pPr>
            <a:endParaRPr lang="da-DK" sz="1200" dirty="0" smtClean="0"/>
          </a:p>
          <a:p>
            <a:pPr>
              <a:lnSpc>
                <a:spcPct val="100000"/>
              </a:lnSpc>
            </a:pPr>
            <a:r>
              <a:rPr lang="da-DK" sz="1600" dirty="0" smtClean="0">
                <a:solidFill>
                  <a:srgbClr val="FF0000"/>
                </a:solidFill>
              </a:rPr>
              <a:t>Fordelene </a:t>
            </a:r>
            <a:r>
              <a:rPr lang="da-DK" sz="1600" dirty="0">
                <a:solidFill>
                  <a:srgbClr val="FF0000"/>
                </a:solidFill>
              </a:rPr>
              <a:t>ved at benytte aftaler </a:t>
            </a:r>
            <a:r>
              <a:rPr lang="da-DK" sz="1600" dirty="0"/>
              <a:t>fra  disse 3 </a:t>
            </a:r>
            <a:r>
              <a:rPr lang="da-DK" sz="1600" dirty="0" smtClean="0"/>
              <a:t>instanser er, at </a:t>
            </a:r>
            <a:r>
              <a:rPr lang="da-DK" sz="1600" dirty="0"/>
              <a:t>man </a:t>
            </a:r>
            <a:endParaRPr lang="da-DK" sz="1600" dirty="0" smtClean="0"/>
          </a:p>
          <a:p>
            <a:pPr lvl="1">
              <a:lnSpc>
                <a:spcPct val="100000"/>
              </a:lnSpc>
            </a:pPr>
            <a:r>
              <a:rPr lang="da-DK" sz="1400" dirty="0" smtClean="0"/>
              <a:t>får </a:t>
            </a:r>
            <a:r>
              <a:rPr lang="da-DK" sz="1400" dirty="0"/>
              <a:t>løftet sin </a:t>
            </a:r>
            <a:r>
              <a:rPr lang="da-DK" sz="1400" dirty="0" smtClean="0"/>
              <a:t>udbudspligt </a:t>
            </a:r>
          </a:p>
          <a:p>
            <a:pPr lvl="1">
              <a:lnSpc>
                <a:spcPct val="100000"/>
              </a:lnSpc>
            </a:pPr>
            <a:r>
              <a:rPr lang="da-DK" sz="1400" dirty="0" smtClean="0"/>
              <a:t>får nogle gode  aftaler, </a:t>
            </a:r>
            <a:r>
              <a:rPr lang="da-DK" sz="1400" dirty="0"/>
              <a:t>som passer til ens behov i </a:t>
            </a:r>
            <a:r>
              <a:rPr lang="da-DK" sz="1400" dirty="0" smtClean="0"/>
              <a:t>organisationen</a:t>
            </a:r>
          </a:p>
          <a:p>
            <a:pPr lvl="1">
              <a:lnSpc>
                <a:spcPct val="100000"/>
              </a:lnSpc>
            </a:pPr>
            <a:r>
              <a:rPr lang="da-DK" sz="1400" dirty="0" smtClean="0"/>
              <a:t>får </a:t>
            </a:r>
            <a:r>
              <a:rPr lang="da-DK" sz="1400" dirty="0"/>
              <a:t>nogle </a:t>
            </a:r>
            <a:r>
              <a:rPr lang="da-DK" sz="1400" dirty="0" smtClean="0"/>
              <a:t>konkurrencedygtige priser og </a:t>
            </a:r>
            <a:r>
              <a:rPr lang="da-DK" sz="1400" dirty="0"/>
              <a:t>kan dermed vedkende at organisationen forvalter de </a:t>
            </a:r>
            <a:r>
              <a:rPr lang="da-DK" sz="1400" dirty="0" smtClean="0"/>
              <a:t>offentlige midler korrekt</a:t>
            </a:r>
            <a:r>
              <a:rPr lang="da-DK" sz="1400" dirty="0"/>
              <a:t>.</a:t>
            </a:r>
          </a:p>
          <a:p>
            <a:pPr marL="0" indent="0">
              <a:lnSpc>
                <a:spcPct val="100000"/>
              </a:lnSpc>
              <a:buNone/>
            </a:pPr>
            <a:endParaRPr lang="da-DK" sz="1200" dirty="0"/>
          </a:p>
          <a:p>
            <a:pPr>
              <a:lnSpc>
                <a:spcPct val="100000"/>
              </a:lnSpc>
            </a:pPr>
            <a:r>
              <a:rPr lang="da-DK" sz="1600" dirty="0" smtClean="0"/>
              <a:t>For at kunne sammensætte den mest </a:t>
            </a:r>
            <a:r>
              <a:rPr lang="da-DK" sz="1600" dirty="0" smtClean="0">
                <a:solidFill>
                  <a:srgbClr val="FF0000"/>
                </a:solidFill>
              </a:rPr>
              <a:t>konkurrencedygtige aftaleportefølje </a:t>
            </a:r>
            <a:r>
              <a:rPr lang="da-DK" sz="1600" dirty="0" smtClean="0"/>
              <a:t>for skolen og samtidig holde sig inden for de regler, vi nu engang er underlangt, er det nødvendigt at have en smule indsigt i, hvad det er, vi køber hos de enkelte leverandører, der handles hos i dag.</a:t>
            </a:r>
          </a:p>
          <a:p>
            <a:pPr marL="0" indent="0">
              <a:lnSpc>
                <a:spcPct val="100000"/>
              </a:lnSpc>
              <a:buNone/>
            </a:pPr>
            <a:endParaRPr lang="da-DK" sz="1200" dirty="0" smtClean="0"/>
          </a:p>
          <a:p>
            <a:pPr>
              <a:lnSpc>
                <a:spcPct val="100000"/>
              </a:lnSpc>
            </a:pPr>
            <a:r>
              <a:rPr lang="da-DK" sz="1600" dirty="0" smtClean="0"/>
              <a:t>Overblikket bliver dog aldrig tilbundsgående, da der i vores organisation er tale om rigtig mange forskellige vareområder, der skal indkøbes. Så det er her, vigtigheden </a:t>
            </a:r>
            <a:r>
              <a:rPr lang="da-DK" sz="1600" dirty="0" smtClean="0">
                <a:solidFill>
                  <a:srgbClr val="FF0000"/>
                </a:solidFill>
              </a:rPr>
              <a:t>af samarbejdet til resten af organisationen </a:t>
            </a:r>
            <a:r>
              <a:rPr lang="da-DK" sz="1600" dirty="0" smtClean="0"/>
              <a:t>virkelig kommer til sin ret, da det er på den måde,  man får sine indkøbsinformationer.</a:t>
            </a:r>
            <a:endParaRPr lang="da-DK" sz="1800"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23973" y="683581"/>
            <a:ext cx="1236250" cy="840832"/>
          </a:xfrm>
          <a:prstGeom prst="rect">
            <a:avLst/>
          </a:prstGeom>
        </p:spPr>
      </p:pic>
    </p:spTree>
    <p:extLst>
      <p:ext uri="{BB962C8B-B14F-4D97-AF65-F5344CB8AC3E}">
        <p14:creationId xmlns:p14="http://schemas.microsoft.com/office/powerpoint/2010/main" val="559512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1416</TotalTime>
  <Words>1854</Words>
  <Application>Microsoft Office PowerPoint</Application>
  <PresentationFormat>Brugerdefineret</PresentationFormat>
  <Paragraphs>577</Paragraphs>
  <Slides>13</Slides>
  <Notes>0</Notes>
  <HiddenSlides>0</HiddenSlides>
  <MMClips>0</MMClips>
  <ScaleCrop>false</ScaleCrop>
  <HeadingPairs>
    <vt:vector size="4" baseType="variant">
      <vt:variant>
        <vt:lpstr>Tema</vt:lpstr>
      </vt:variant>
      <vt:variant>
        <vt:i4>1</vt:i4>
      </vt:variant>
      <vt:variant>
        <vt:lpstr>Diastitler</vt:lpstr>
      </vt:variant>
      <vt:variant>
        <vt:i4>13</vt:i4>
      </vt:variant>
    </vt:vector>
  </HeadingPairs>
  <TitlesOfParts>
    <vt:vector size="14" baseType="lpstr">
      <vt:lpstr>Office-tema</vt:lpstr>
      <vt:lpstr>Præsentation  af Tina Karsberg Nygaard</vt:lpstr>
      <vt:lpstr>Effektivt indkøb – hvad skal det nu til for?</vt:lpstr>
      <vt:lpstr>Ledelsesopbakning:</vt:lpstr>
      <vt:lpstr> Indkøbsafdelingens placering i organisationen/indkøbspolitik: </vt:lpstr>
      <vt:lpstr>PowerPoint-præsentation</vt:lpstr>
      <vt:lpstr>Leverandørerne</vt:lpstr>
      <vt:lpstr>Rammeaftaler – hvad skal vi?</vt:lpstr>
      <vt:lpstr>PowerPoint-præsentation</vt:lpstr>
      <vt:lpstr>PowerPoint-præsentation</vt:lpstr>
      <vt:lpstr>Kontrakterne</vt:lpstr>
      <vt:lpstr>PowerPoint-præsentation</vt:lpstr>
      <vt:lpstr>PowerPoint-præsentation</vt:lpstr>
      <vt:lpstr>Hvad så nu? Er vi i mål?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Præsentation  af Tina Karsberg Nygaard</dc:title>
  <dc:creator>Tina Karsberg Nygaard</dc:creator>
  <cp:lastModifiedBy>Undervisningsministeriet</cp:lastModifiedBy>
  <cp:revision>61</cp:revision>
  <dcterms:created xsi:type="dcterms:W3CDTF">2014-10-28T07:32:30Z</dcterms:created>
  <dcterms:modified xsi:type="dcterms:W3CDTF">2014-11-03T10:10:03Z</dcterms:modified>
</cp:coreProperties>
</file>