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63" r:id="rId2"/>
    <p:sldId id="257" r:id="rId3"/>
    <p:sldId id="264" r:id="rId4"/>
    <p:sldId id="260" r:id="rId5"/>
    <p:sldId id="268" r:id="rId6"/>
    <p:sldId id="266" r:id="rId7"/>
    <p:sldId id="265" r:id="rId8"/>
    <p:sldId id="267" r:id="rId9"/>
    <p:sldId id="269" r:id="rId10"/>
    <p:sldId id="258" r:id="rId1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75" autoAdjust="0"/>
  </p:normalViewPr>
  <p:slideViewPr>
    <p:cSldViewPr>
      <p:cViewPr>
        <p:scale>
          <a:sx n="114" d="100"/>
          <a:sy n="114" d="100"/>
        </p:scale>
        <p:origin x="-906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B92B7-5283-4717-AD78-F1CFED8F3D91}" type="datetimeFigureOut">
              <a:rPr lang="da-DK" smtClean="0"/>
              <a:t>03-11-2014</a:t>
            </a:fld>
            <a:endParaRPr lang="da-DK" dirty="0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49E76-4B2C-46DD-9C93-151FFE4EECD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3196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49E76-4B2C-46DD-9C93-151FFE4EECD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7678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45AFB-78AA-476E-842E-86F8410A0D7B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E0551-FDE8-47DD-8321-2BEC8BE361B5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C2F34-BC9E-4E65-8C3F-B357BC81233A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5B94C-5E60-4D9C-A9F8-E9E1452B4634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0E2F-30BD-4231-BF72-2E1F9BEC27D2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315C6-854D-411B-96DD-C1FEA3DEBF75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BBB7-2003-4CBF-87AC-0000AFD7BE0E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BF749-95D6-44BE-A48B-6083155807C4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83C7-763D-4B96-B8B2-2125121B846C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8CECB-1E81-4037-A7E8-D5BB5B86EEB6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78CFF-5F3D-4F8E-809E-5259725A545B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E39C37A-B2D7-41FD-BB6B-D651C9F79626}" type="datetime1">
              <a:rPr lang="da-DK" smtClean="0"/>
              <a:t>03-11-2014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E913736-57E7-40B4-8210-6F7F1343C6B1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560840" cy="1124886"/>
          </a:xfrm>
        </p:spPr>
        <p:txBody>
          <a:bodyPr/>
          <a:lstStyle/>
          <a:p>
            <a:r>
              <a:rPr lang="da-DK" dirty="0" smtClean="0"/>
              <a:t>Gymnasiernes Fællesindkøb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4788024" y="2582661"/>
            <a:ext cx="3309803" cy="1260629"/>
          </a:xfrm>
        </p:spPr>
        <p:txBody>
          <a:bodyPr>
            <a:normAutofit/>
          </a:bodyPr>
          <a:lstStyle/>
          <a:p>
            <a:r>
              <a:rPr lang="da-DK" sz="3600" dirty="0" smtClean="0"/>
              <a:t>Hvorfor fælles indkøb ?</a:t>
            </a:r>
            <a:endParaRPr lang="da-DK" sz="36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347864" y="6165304"/>
            <a:ext cx="2961456" cy="476250"/>
          </a:xfrm>
        </p:spPr>
        <p:txBody>
          <a:bodyPr/>
          <a:lstStyle/>
          <a:p>
            <a:r>
              <a:rPr lang="da-DK" dirty="0" smtClean="0"/>
              <a:t>Temadag 04.11.2014</a:t>
            </a:r>
            <a:endParaRPr lang="da-DK" dirty="0"/>
          </a:p>
        </p:txBody>
      </p:sp>
      <p:pic>
        <p:nvPicPr>
          <p:cNvPr id="8" name="Picture 4" descr="j02375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2976"/>
            <a:ext cx="27425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35696" y="548680"/>
            <a:ext cx="6400800" cy="5328592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Gymnasiernes</a:t>
            </a:r>
            <a:r>
              <a:rPr lang="da-DK" sz="2800" b="1" dirty="0" smtClean="0"/>
              <a:t> Fællesindkøb</a:t>
            </a:r>
          </a:p>
          <a:p>
            <a:endParaRPr lang="da-DK" sz="2400" dirty="0" smtClean="0"/>
          </a:p>
          <a:p>
            <a:endParaRPr lang="da-DK" sz="2400" dirty="0" smtClean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Spørgsmål ?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419872" y="6305550"/>
            <a:ext cx="3384376" cy="476250"/>
          </a:xfrm>
        </p:spPr>
        <p:txBody>
          <a:bodyPr/>
          <a:lstStyle/>
          <a:p>
            <a:r>
              <a:rPr lang="da-DK" dirty="0" smtClean="0"/>
              <a:t>Temadag 04.11.2014</a:t>
            </a:r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20859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72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941676" y="6305550"/>
            <a:ext cx="4668924" cy="476250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7524750" cy="5080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Baggrund for etablering af indkøbsfællesskabet:</a:t>
            </a:r>
          </a:p>
          <a:p>
            <a:pPr marL="0" indent="0">
              <a:buNone/>
            </a:pPr>
            <a:endParaRPr lang="da-DK" sz="2800" dirty="0" smtClean="0"/>
          </a:p>
          <a:p>
            <a:r>
              <a:rPr lang="da-DK" sz="2800" dirty="0" smtClean="0"/>
              <a:t>Afsæt i Undervisningsministeriets rapporter om forpligtende administrative fællesskaber : Løn – IT og Indkøb</a:t>
            </a:r>
          </a:p>
          <a:p>
            <a:r>
              <a:rPr lang="da-DK" sz="2800" dirty="0" smtClean="0"/>
              <a:t>Firmaet </a:t>
            </a:r>
            <a:r>
              <a:rPr lang="da-DK" sz="2800" dirty="0" err="1" smtClean="0"/>
              <a:t>Implement`s</a:t>
            </a:r>
            <a:r>
              <a:rPr lang="da-DK" sz="2800" dirty="0" smtClean="0"/>
              <a:t> analyse </a:t>
            </a:r>
            <a:r>
              <a:rPr lang="da-DK" sz="2800" dirty="0"/>
              <a:t>af fordele og </a:t>
            </a:r>
            <a:r>
              <a:rPr lang="da-DK" sz="2800" dirty="0" smtClean="0"/>
              <a:t>ulemper </a:t>
            </a:r>
          </a:p>
          <a:p>
            <a:r>
              <a:rPr lang="da-DK" sz="2800" dirty="0" smtClean="0"/>
              <a:t>Tilskud til etableringen</a:t>
            </a:r>
          </a:p>
          <a:p>
            <a:endParaRPr lang="da-DK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00808"/>
            <a:ext cx="1728192" cy="1436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79712" y="363471"/>
            <a:ext cx="6480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         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</a:p>
        </p:txBody>
      </p:sp>
    </p:spTree>
    <p:extLst>
      <p:ext uri="{BB962C8B-B14F-4D97-AF65-F5344CB8AC3E}">
        <p14:creationId xmlns:p14="http://schemas.microsoft.com/office/powerpoint/2010/main" val="24939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941676" y="6305550"/>
            <a:ext cx="4668924" cy="476250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827584" y="1700808"/>
            <a:ext cx="752475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Konsulentfirmaets anbefaling:</a:t>
            </a:r>
            <a:endParaRPr lang="da-DK" sz="2800" dirty="0" smtClean="0"/>
          </a:p>
          <a:p>
            <a:r>
              <a:rPr lang="da-DK" sz="2800" dirty="0" smtClean="0"/>
              <a:t>Stordriftsfordele m.h.t. en samlet enhed  større indkøbsvolumen        en attraktiv kunde </a:t>
            </a:r>
          </a:p>
          <a:p>
            <a:r>
              <a:rPr lang="da-DK" sz="2800" dirty="0"/>
              <a:t>Etablering af et indkøbskontor placeret på en </a:t>
            </a:r>
            <a:r>
              <a:rPr lang="da-DK" sz="2800" dirty="0" smtClean="0"/>
              <a:t>værtsinstitution</a:t>
            </a:r>
          </a:p>
          <a:p>
            <a:r>
              <a:rPr lang="da-DK" sz="2800" dirty="0" smtClean="0"/>
              <a:t>Frivilligt hvilke aftaler man ønsker at være </a:t>
            </a:r>
          </a:p>
          <a:p>
            <a:pPr marL="0" indent="0">
              <a:buNone/>
            </a:pPr>
            <a:r>
              <a:rPr lang="da-DK" sz="2800" dirty="0"/>
              <a:t> </a:t>
            </a:r>
            <a:r>
              <a:rPr lang="da-DK" sz="2800" dirty="0" smtClean="0"/>
              <a:t>   med til</a:t>
            </a:r>
          </a:p>
          <a:p>
            <a:r>
              <a:rPr lang="da-DK" sz="2800" dirty="0" smtClean="0"/>
              <a:t>Ok ikke mindst: Sikring </a:t>
            </a:r>
            <a:r>
              <a:rPr lang="da-DK" sz="2800" dirty="0"/>
              <a:t>af overholdelse af </a:t>
            </a:r>
            <a:r>
              <a:rPr lang="da-DK" sz="2800" dirty="0" smtClean="0"/>
              <a:t>udbudsreglerne</a:t>
            </a:r>
            <a:endParaRPr lang="da-DK" sz="1800" dirty="0"/>
          </a:p>
          <a:p>
            <a:endParaRPr lang="da-DK" sz="2800" dirty="0" smtClean="0"/>
          </a:p>
          <a:p>
            <a:endParaRPr lang="da-DK" sz="2800" dirty="0"/>
          </a:p>
          <a:p>
            <a:endParaRPr lang="da-DK" sz="2800" dirty="0" smtClean="0"/>
          </a:p>
          <a:p>
            <a:endParaRPr lang="da-DK" sz="2800" dirty="0" smtClean="0"/>
          </a:p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1445669" y="363471"/>
            <a:ext cx="59123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a-DK" sz="2800" dirty="0" smtClean="0">
                <a:solidFill>
                  <a:prstClr val="black"/>
                </a:solidFill>
              </a:rPr>
              <a:t>                </a:t>
            </a:r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</a:p>
        </p:txBody>
      </p:sp>
      <p:sp>
        <p:nvSpPr>
          <p:cNvPr id="6" name="Højrepil 5"/>
          <p:cNvSpPr/>
          <p:nvPr/>
        </p:nvSpPr>
        <p:spPr>
          <a:xfrm>
            <a:off x="4799953" y="2760200"/>
            <a:ext cx="40234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Højrepil 6"/>
          <p:cNvSpPr/>
          <p:nvPr/>
        </p:nvSpPr>
        <p:spPr>
          <a:xfrm>
            <a:off x="7358027" y="2348880"/>
            <a:ext cx="40234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784" y="5733256"/>
            <a:ext cx="962515" cy="7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17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5730907" cy="365125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6897687" cy="5975803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 smtClean="0"/>
              <a:t>                  </a:t>
            </a:r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  <a:endParaRPr lang="da-DK" sz="2800" b="1" dirty="0" smtClean="0"/>
          </a:p>
          <a:p>
            <a:pPr marL="0" indent="0">
              <a:buNone/>
            </a:pPr>
            <a:endParaRPr lang="da-DK" sz="2800" b="1" dirty="0" smtClean="0"/>
          </a:p>
          <a:p>
            <a:pPr marL="0" indent="0">
              <a:buNone/>
            </a:pPr>
            <a:r>
              <a:rPr lang="da-DK" sz="2800" b="1" dirty="0" smtClean="0"/>
              <a:t>Hvordan er det så gået: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dirty="0" smtClean="0"/>
              <a:t>4 gymnasier indgår i et indkøbsfællesskab pr. 01.05.2012 :</a:t>
            </a:r>
          </a:p>
          <a:p>
            <a:r>
              <a:rPr lang="da-DK" dirty="0" smtClean="0">
                <a:solidFill>
                  <a:schemeClr val="accent3">
                    <a:lumMod val="50000"/>
                  </a:schemeClr>
                </a:solidFill>
              </a:rPr>
              <a:t>Katedralskolen, Nykøbing F, Midtsjællands Gymnasium (Haslev og Ringsted), Slagelse Gymnasium og Stenhus Gymnasium</a:t>
            </a:r>
          </a:p>
          <a:p>
            <a:r>
              <a:rPr lang="da-DK" dirty="0" smtClean="0">
                <a:solidFill>
                  <a:srgbClr val="FF0000"/>
                </a:solidFill>
              </a:rPr>
              <a:t>Kalundborg Gymnasium </a:t>
            </a:r>
            <a:r>
              <a:rPr lang="da-DK" dirty="0" smtClean="0"/>
              <a:t>indtræder i indkøbsfællesskabet pr. 01.01.2013</a:t>
            </a:r>
          </a:p>
          <a:p>
            <a:r>
              <a:rPr lang="da-DK" dirty="0" smtClean="0"/>
              <a:t>Indkøb refererer til en styregruppe bestående af de 5 rektorer i indkøbsfællesskabet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61048"/>
            <a:ext cx="1096145" cy="106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854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5730907" cy="365125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6897687" cy="59758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800" b="1" dirty="0" smtClean="0"/>
              <a:t>                  </a:t>
            </a:r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  <a:endParaRPr lang="da-DK" sz="2800" b="1" dirty="0" smtClean="0"/>
          </a:p>
          <a:p>
            <a:pPr marL="0" indent="0">
              <a:buNone/>
            </a:pPr>
            <a:endParaRPr lang="da-DK" sz="2800" b="1" dirty="0" smtClean="0"/>
          </a:p>
          <a:p>
            <a:pPr marL="0" indent="0">
              <a:buNone/>
            </a:pPr>
            <a:r>
              <a:rPr lang="da-DK" sz="2800" b="1" dirty="0" smtClean="0"/>
              <a:t>Opgaver:</a:t>
            </a:r>
          </a:p>
          <a:p>
            <a:pPr marL="0" indent="0">
              <a:buNone/>
            </a:pPr>
            <a:endParaRPr lang="da-DK" sz="2000" b="1" dirty="0" smtClean="0"/>
          </a:p>
          <a:p>
            <a:r>
              <a:rPr lang="da-DK" dirty="0" smtClean="0"/>
              <a:t>Afdækning af hidtidige indkøb </a:t>
            </a:r>
          </a:p>
          <a:p>
            <a:r>
              <a:rPr lang="da-DK" dirty="0" smtClean="0"/>
              <a:t>Etablering af fælles udbudsplan, der løbende tilpasses ud fra aktuelle behov </a:t>
            </a:r>
          </a:p>
          <a:p>
            <a:r>
              <a:rPr lang="da-DK" dirty="0" smtClean="0"/>
              <a:t>Gennemføre udbud/tilbudsindhentning og forhandling med leverandører</a:t>
            </a:r>
          </a:p>
          <a:p>
            <a:r>
              <a:rPr lang="da-DK" dirty="0" smtClean="0"/>
              <a:t>Sikre udnyttelse af tredje parts aftaler (SKI, Statens Indkøb)</a:t>
            </a:r>
            <a:endParaRPr lang="da-DK" dirty="0"/>
          </a:p>
          <a:p>
            <a:r>
              <a:rPr lang="da-DK" dirty="0" smtClean="0"/>
              <a:t>Styring af kontrakter og måling af aftaleanvendelse</a:t>
            </a:r>
          </a:p>
          <a:p>
            <a:r>
              <a:rPr lang="da-DK" dirty="0" smtClean="0"/>
              <a:t>Procesoptimering</a:t>
            </a:r>
          </a:p>
          <a:p>
            <a:r>
              <a:rPr lang="da-DK" dirty="0" err="1" smtClean="0"/>
              <a:t>Erfa</a:t>
            </a:r>
            <a:r>
              <a:rPr lang="da-DK" dirty="0" smtClean="0"/>
              <a:t> grupper på tværs af skolerne</a:t>
            </a:r>
          </a:p>
          <a:p>
            <a:endParaRPr lang="da-DK" sz="2000" dirty="0" smtClean="0"/>
          </a:p>
          <a:p>
            <a:pPr marL="0" indent="0">
              <a:buNone/>
            </a:pPr>
            <a:endParaRPr lang="da-DK" sz="2000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465623" cy="147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51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5730907" cy="365125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6897687" cy="5975803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 smtClean="0"/>
              <a:t>                  </a:t>
            </a:r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  <a:endParaRPr lang="da-DK" sz="2800" b="1" dirty="0" smtClean="0"/>
          </a:p>
          <a:p>
            <a:pPr marL="0" indent="0">
              <a:buNone/>
            </a:pPr>
            <a:endParaRPr lang="da-DK" sz="2800" b="1" dirty="0" smtClean="0"/>
          </a:p>
          <a:p>
            <a:pPr marL="0" indent="0">
              <a:buNone/>
            </a:pPr>
            <a:r>
              <a:rPr lang="da-DK" sz="2800" b="1" dirty="0" smtClean="0"/>
              <a:t>Fordele ved samle indkøb: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dirty="0" smtClean="0"/>
              <a:t>Samling </a:t>
            </a:r>
            <a:r>
              <a:rPr lang="da-DK" dirty="0"/>
              <a:t>af </a:t>
            </a:r>
            <a:r>
              <a:rPr lang="da-DK" dirty="0" smtClean="0"/>
              <a:t>aftaler/varegrupper på tværs af skolerne, hvor det er hensigtsmæssigt</a:t>
            </a:r>
          </a:p>
          <a:p>
            <a:r>
              <a:rPr lang="da-DK" dirty="0"/>
              <a:t>Bedre udnyttelse </a:t>
            </a:r>
            <a:r>
              <a:rPr lang="da-DK" dirty="0" smtClean="0"/>
              <a:t>indkøbspotentiale</a:t>
            </a:r>
          </a:p>
          <a:p>
            <a:r>
              <a:rPr lang="da-DK" dirty="0"/>
              <a:t>Udbygget leverandør </a:t>
            </a:r>
            <a:r>
              <a:rPr lang="da-DK" dirty="0" smtClean="0"/>
              <a:t>kendskab/kontakt</a:t>
            </a:r>
          </a:p>
          <a:p>
            <a:r>
              <a:rPr lang="da-DK" dirty="0" smtClean="0"/>
              <a:t>Minimering </a:t>
            </a:r>
            <a:r>
              <a:rPr lang="da-DK" dirty="0"/>
              <a:t>af </a:t>
            </a:r>
            <a:r>
              <a:rPr lang="da-DK" dirty="0" smtClean="0"/>
              <a:t>ressourceforbrug</a:t>
            </a:r>
          </a:p>
          <a:p>
            <a:r>
              <a:rPr lang="da-DK" dirty="0" smtClean="0"/>
              <a:t>Godt/bredt produktkendskab</a:t>
            </a:r>
          </a:p>
          <a:p>
            <a:r>
              <a:rPr lang="da-DK" dirty="0" smtClean="0"/>
              <a:t>Fleksibilitet</a:t>
            </a:r>
          </a:p>
          <a:p>
            <a:r>
              <a:rPr lang="da-DK" dirty="0" smtClean="0"/>
              <a:t>Overholdelse af udbudsregler  </a:t>
            </a:r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14040"/>
            <a:ext cx="989319" cy="125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10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5730907" cy="365125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6897687" cy="5975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dirty="0" smtClean="0"/>
              <a:t>                  </a:t>
            </a:r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  <a:endParaRPr lang="da-DK" sz="2800" b="1" dirty="0" smtClean="0"/>
          </a:p>
          <a:p>
            <a:pPr marL="0" indent="0">
              <a:buNone/>
            </a:pPr>
            <a:endParaRPr lang="da-DK" sz="2800" b="1" dirty="0" smtClean="0"/>
          </a:p>
          <a:p>
            <a:pPr marL="0" indent="0">
              <a:buNone/>
            </a:pPr>
            <a:r>
              <a:rPr lang="da-DK" sz="2800" b="1" dirty="0" smtClean="0"/>
              <a:t>Gevinster ved at samle indkøb:</a:t>
            </a:r>
          </a:p>
          <a:p>
            <a:pPr marL="0" indent="0">
              <a:buNone/>
            </a:pPr>
            <a:endParaRPr lang="da-DK" sz="1400" b="1" dirty="0" smtClean="0"/>
          </a:p>
          <a:p>
            <a:r>
              <a:rPr lang="da-DK" dirty="0" smtClean="0"/>
              <a:t>Bedre </a:t>
            </a:r>
            <a:r>
              <a:rPr lang="da-DK" dirty="0"/>
              <a:t>priser ved samling af </a:t>
            </a:r>
            <a:r>
              <a:rPr lang="da-DK" dirty="0" smtClean="0"/>
              <a:t>indkøbsvolumen</a:t>
            </a:r>
          </a:p>
          <a:p>
            <a:r>
              <a:rPr lang="da-DK" dirty="0" smtClean="0"/>
              <a:t>Tid til andre opgaver på de enkle skoler</a:t>
            </a:r>
          </a:p>
          <a:p>
            <a:r>
              <a:rPr lang="da-DK" dirty="0" smtClean="0"/>
              <a:t>Større faglighed/produktkendskab</a:t>
            </a:r>
          </a:p>
          <a:p>
            <a:r>
              <a:rPr lang="da-DK" dirty="0" smtClean="0"/>
              <a:t>”Nu kender man os” !</a:t>
            </a:r>
          </a:p>
          <a:p>
            <a:r>
              <a:rPr lang="da-DK" dirty="0"/>
              <a:t>F</a:t>
            </a:r>
            <a:r>
              <a:rPr lang="da-DK" dirty="0" smtClean="0"/>
              <a:t>ærre ”impulskøb” på de enkle skoler</a:t>
            </a:r>
          </a:p>
          <a:p>
            <a:r>
              <a:rPr lang="da-DK" sz="4000" dirty="0" smtClean="0"/>
              <a:t>Økonomi         </a:t>
            </a:r>
            <a:r>
              <a:rPr lang="da-DK" dirty="0" smtClean="0"/>
              <a:t>Det kan godt betale sig </a:t>
            </a:r>
            <a:r>
              <a:rPr lang="da-DK" dirty="0" smtClean="0">
                <a:sym typeface="Wingdings" pitchFamily="2" charset="2"/>
              </a:rPr>
              <a:t></a:t>
            </a:r>
            <a:endParaRPr lang="da-DK" dirty="0" smtClean="0"/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   </a:t>
            </a:r>
            <a:endParaRPr lang="da-DK" dirty="0"/>
          </a:p>
          <a:p>
            <a:endParaRPr lang="da-DK" dirty="0" smtClean="0">
              <a:solidFill>
                <a:srgbClr val="FF0000"/>
              </a:solidFill>
            </a:endParaRPr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2" name="Højrepil 1"/>
          <p:cNvSpPr/>
          <p:nvPr/>
        </p:nvSpPr>
        <p:spPr>
          <a:xfrm>
            <a:off x="3779912" y="5153408"/>
            <a:ext cx="587909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361787"/>
            <a:ext cx="1369126" cy="13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7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5730907" cy="365125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6897687" cy="5975803"/>
          </a:xfrm>
        </p:spPr>
        <p:txBody>
          <a:bodyPr/>
          <a:lstStyle/>
          <a:p>
            <a:pPr marL="0" indent="0">
              <a:buNone/>
            </a:pPr>
            <a:r>
              <a:rPr lang="da-DK" sz="2800" b="1" dirty="0" smtClean="0"/>
              <a:t>                  </a:t>
            </a:r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  <a:endParaRPr lang="da-DK" sz="2800" b="1" dirty="0" smtClean="0"/>
          </a:p>
          <a:p>
            <a:pPr marL="0" indent="0">
              <a:buNone/>
            </a:pPr>
            <a:endParaRPr lang="da-DK" sz="2800" b="1" i="1" dirty="0" smtClean="0"/>
          </a:p>
          <a:p>
            <a:pPr marL="0" indent="0">
              <a:buNone/>
            </a:pPr>
            <a:r>
              <a:rPr lang="da-DK" sz="2800" b="1" dirty="0" smtClean="0"/>
              <a:t>Motivation og udfordringer :</a:t>
            </a:r>
          </a:p>
          <a:p>
            <a:pPr marL="0" indent="0">
              <a:buNone/>
            </a:pPr>
            <a:endParaRPr lang="da-DK" b="1" dirty="0" smtClean="0"/>
          </a:p>
          <a:p>
            <a:r>
              <a:rPr lang="da-DK" dirty="0"/>
              <a:t>Hensyntagen og respekt for </a:t>
            </a:r>
            <a:r>
              <a:rPr lang="da-DK" dirty="0" smtClean="0"/>
              <a:t>forskellighed</a:t>
            </a:r>
          </a:p>
          <a:p>
            <a:r>
              <a:rPr lang="da-DK" dirty="0"/>
              <a:t>Skabe sig legitimitet i de enkle faggrupper bl.a. for brug af fælles </a:t>
            </a:r>
            <a:r>
              <a:rPr lang="da-DK" dirty="0" smtClean="0"/>
              <a:t>aftaler </a:t>
            </a:r>
          </a:p>
          <a:p>
            <a:r>
              <a:rPr lang="da-DK" dirty="0" smtClean="0"/>
              <a:t>Holdningsændring hos faggrupperne </a:t>
            </a:r>
            <a:r>
              <a:rPr lang="da-DK" dirty="0"/>
              <a:t>og dermed kulturændring vedr. </a:t>
            </a:r>
            <a:r>
              <a:rPr lang="da-DK" dirty="0" smtClean="0"/>
              <a:t>indkøb</a:t>
            </a:r>
          </a:p>
          <a:p>
            <a:r>
              <a:rPr lang="da-DK" dirty="0" smtClean="0"/>
              <a:t>Fortsat gøre brug af lokale leverandører, hvor det er muligt</a:t>
            </a:r>
          </a:p>
          <a:p>
            <a:endParaRPr lang="da-DK" dirty="0" smtClean="0"/>
          </a:p>
          <a:p>
            <a:endParaRPr lang="da-DK" dirty="0" smtClean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941168"/>
            <a:ext cx="23812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29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1691680" y="6237312"/>
            <a:ext cx="5730907" cy="365125"/>
          </a:xfrm>
        </p:spPr>
        <p:txBody>
          <a:bodyPr/>
          <a:lstStyle/>
          <a:p>
            <a:r>
              <a:rPr lang="da-DK" smtClean="0"/>
              <a:t>Temadag 04.11.2014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4294967295"/>
          </p:nvPr>
        </p:nvSpPr>
        <p:spPr>
          <a:xfrm>
            <a:off x="1187624" y="332656"/>
            <a:ext cx="6897687" cy="59758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800" b="1" dirty="0" smtClean="0"/>
              <a:t>                  </a:t>
            </a:r>
            <a:r>
              <a:rPr lang="da-DK" sz="2800" dirty="0" smtClean="0">
                <a:solidFill>
                  <a:schemeClr val="bg1">
                    <a:lumMod val="95000"/>
                  </a:schemeClr>
                </a:solidFill>
              </a:rPr>
              <a:t>Gymnasiernes </a:t>
            </a:r>
            <a:r>
              <a:rPr lang="da-DK" sz="2800" dirty="0">
                <a:solidFill>
                  <a:schemeClr val="bg1">
                    <a:lumMod val="95000"/>
                  </a:schemeClr>
                </a:solidFill>
              </a:rPr>
              <a:t>Fællesindkøb</a:t>
            </a:r>
            <a:endParaRPr lang="da-DK" sz="2800" b="1" dirty="0" smtClean="0"/>
          </a:p>
          <a:p>
            <a:pPr marL="0" indent="0">
              <a:buNone/>
            </a:pPr>
            <a:endParaRPr lang="da-DK" sz="2800" b="1" i="1" dirty="0" smtClean="0"/>
          </a:p>
          <a:p>
            <a:pPr marL="0" indent="0">
              <a:buNone/>
            </a:pPr>
            <a:r>
              <a:rPr lang="da-DK" sz="2800" b="1" dirty="0" smtClean="0"/>
              <a:t>Opgaver indtil nu:</a:t>
            </a:r>
          </a:p>
          <a:p>
            <a:pPr marL="0" indent="0">
              <a:buNone/>
            </a:pPr>
            <a:r>
              <a:rPr lang="da-DK" b="1" dirty="0" smtClean="0"/>
              <a:t>                       Meget blandet – meget bredt !</a:t>
            </a:r>
            <a:endParaRPr lang="da-DK" dirty="0" smtClean="0"/>
          </a:p>
          <a:p>
            <a:r>
              <a:rPr lang="da-DK" dirty="0"/>
              <a:t>Møbler – både til undervisning og </a:t>
            </a:r>
            <a:r>
              <a:rPr lang="da-DK" dirty="0" smtClean="0"/>
              <a:t>administration</a:t>
            </a:r>
          </a:p>
          <a:p>
            <a:r>
              <a:rPr lang="da-DK" dirty="0" smtClean="0"/>
              <a:t>Kopipapir, fødevarer, rengøringsartikler, engangsartikler, energi, solcelleanlæg, transport, revision, telefoni, IT, idrætsudstyr</a:t>
            </a:r>
          </a:p>
          <a:p>
            <a:r>
              <a:rPr lang="da-DK" dirty="0"/>
              <a:t>AV udstyr, k</a:t>
            </a:r>
            <a:r>
              <a:rPr lang="da-DK" dirty="0" smtClean="0"/>
              <a:t>opi/printudstyr</a:t>
            </a:r>
          </a:p>
          <a:p>
            <a:r>
              <a:rPr lang="da-DK" dirty="0" smtClean="0"/>
              <a:t>Konferencer, rejser</a:t>
            </a:r>
          </a:p>
          <a:p>
            <a:r>
              <a:rPr lang="da-DK" dirty="0" smtClean="0"/>
              <a:t>Kantine/køkken inventar</a:t>
            </a:r>
          </a:p>
          <a:p>
            <a:r>
              <a:rPr lang="da-DK" dirty="0" smtClean="0"/>
              <a:t>Div. vedligeholdelsesaftaler</a:t>
            </a:r>
          </a:p>
          <a:p>
            <a:r>
              <a:rPr lang="da-DK" dirty="0"/>
              <a:t>o</a:t>
            </a:r>
            <a:r>
              <a:rPr lang="da-DK" dirty="0" smtClean="0"/>
              <a:t>g meget andet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21088"/>
            <a:ext cx="1656184" cy="1455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788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</TotalTime>
  <Words>403</Words>
  <Application>Microsoft Office PowerPoint</Application>
  <PresentationFormat>Skærmshow (4:3)</PresentationFormat>
  <Paragraphs>111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10</vt:i4>
      </vt:variant>
    </vt:vector>
  </HeadingPairs>
  <TitlesOfParts>
    <vt:vector size="11" baseType="lpstr">
      <vt:lpstr>Bølgeform</vt:lpstr>
      <vt:lpstr>Gymnasiernes Fællesindkøb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Spørgsmål ? </vt:lpstr>
    </vt:vector>
  </TitlesOfParts>
  <Company>Slagelse Gymnasium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Jytte Colling</dc:creator>
  <cp:lastModifiedBy>Undervisningsministeriet</cp:lastModifiedBy>
  <cp:revision>53</cp:revision>
  <cp:lastPrinted>2012-10-23T11:18:17Z</cp:lastPrinted>
  <dcterms:created xsi:type="dcterms:W3CDTF">2012-10-21T20:55:51Z</dcterms:created>
  <dcterms:modified xsi:type="dcterms:W3CDTF">2014-11-03T08:24:36Z</dcterms:modified>
</cp:coreProperties>
</file>