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26"/>
  </p:notesMasterIdLst>
  <p:handoutMasterIdLst>
    <p:handoutMasterId r:id="rId27"/>
  </p:handoutMasterIdLst>
  <p:sldIdLst>
    <p:sldId id="300" r:id="rId5"/>
    <p:sldId id="290" r:id="rId6"/>
    <p:sldId id="293" r:id="rId7"/>
    <p:sldId id="299" r:id="rId8"/>
    <p:sldId id="280" r:id="rId9"/>
    <p:sldId id="284" r:id="rId10"/>
    <p:sldId id="286" r:id="rId11"/>
    <p:sldId id="277" r:id="rId12"/>
    <p:sldId id="265" r:id="rId13"/>
    <p:sldId id="269" r:id="rId14"/>
    <p:sldId id="301" r:id="rId15"/>
    <p:sldId id="270" r:id="rId16"/>
    <p:sldId id="267" r:id="rId17"/>
    <p:sldId id="302" r:id="rId18"/>
    <p:sldId id="268" r:id="rId19"/>
    <p:sldId id="282" r:id="rId20"/>
    <p:sldId id="275" r:id="rId21"/>
    <p:sldId id="271" r:id="rId22"/>
    <p:sldId id="291" r:id="rId23"/>
    <p:sldId id="272" r:id="rId24"/>
    <p:sldId id="298" r:id="rId25"/>
  </p:sldIdLst>
  <p:sldSz cx="9144000" cy="6858000" type="screen4x3"/>
  <p:notesSz cx="6797675" cy="9928225"/>
  <p:embeddedFontLst>
    <p:embeddedFont>
      <p:font typeface="Miso" panose="020B0604020202020204" charset="0"/>
      <p:regular r:id="rId28"/>
      <p:bold r:id="rId29"/>
    </p:embeddedFont>
    <p:embeddedFont>
      <p:font typeface="Miso light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6" autoAdjust="0"/>
    <p:restoredTop sz="86368" autoAdjust="0"/>
  </p:normalViewPr>
  <p:slideViewPr>
    <p:cSldViewPr>
      <p:cViewPr>
        <p:scale>
          <a:sx n="101" d="100"/>
          <a:sy n="101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99" d="100"/>
          <a:sy n="99" d="100"/>
        </p:scale>
        <p:origin x="-274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2A1D-C5EE-48E5-9310-28121C1DFE78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F1A9F-8E1E-402B-B768-FC48D252EF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87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6FBD9-6BBF-425F-A8E9-7F73664E821D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FB610-9A73-4F76-913E-1BFCA0F3C3B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95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6174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415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dirty="0" smtClean="0"/>
              <a:t>Effektivitets- og legitimitetsudfordringer </a:t>
            </a:r>
            <a:r>
              <a:rPr lang="da-DK" sz="1200" dirty="0" smtClean="0"/>
              <a:t/>
            </a:r>
            <a:br>
              <a:rPr lang="da-DK" sz="1200" dirty="0" smtClean="0"/>
            </a:br>
            <a:endParaRPr lang="da-DK" sz="1200" dirty="0" smtClean="0"/>
          </a:p>
          <a:p>
            <a:r>
              <a:rPr lang="da-DK" sz="1200" dirty="0" smtClean="0"/>
              <a:t>En fremtidig eksistens for GF </a:t>
            </a:r>
            <a:r>
              <a:rPr lang="da-DK" sz="1200" baseline="0" dirty="0" smtClean="0"/>
              <a:t> </a:t>
            </a:r>
            <a:r>
              <a:rPr lang="da-DK" sz="1200" dirty="0" smtClean="0"/>
              <a:t>forudsætter såvel politisk legitimitet og </a:t>
            </a:r>
            <a:r>
              <a:rPr lang="da-DK" sz="1200" baseline="0" dirty="0" smtClean="0"/>
              <a:t> </a:t>
            </a:r>
            <a:r>
              <a:rPr lang="da-DK" sz="1200" dirty="0" smtClean="0"/>
              <a:t>fortsat høj administrativ effektivitet. </a:t>
            </a:r>
          </a:p>
          <a:p>
            <a:endParaRPr lang="da-DK" sz="120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996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Fællesskabet er et barn af reformerne i den offentlige sektor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Fællesskabet er en frivillig sammenslutning af 15 statslige selvejende ”andelspartnere”. Det frivillige samarbejde blev dannet 1/1-07 af 6 tidligere amtslige institutionsledere.  Fællesskabets oprindelige formål var grundlæggende; at sikre forsyningssikkerhed på opgaver, som ikke var partnerinstitutionernes kerneopgaver.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Partnerinstitutionerne var, med deltagelse i Fællesskabet fortsat ”herre i eget hus”, og der var officielt ingen illusion om fællesmål – andre end dem, der kunne opnås ved enighed ad frivillighedens vej. 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oprindelige lille - og nu lidt større Fælleskab – har i dens snart 7 årige levetid, levet det gode og succesfulde liv.</a:t>
            </a:r>
            <a:r>
              <a:rPr lang="da-DK" dirty="0" smtClean="0">
                <a:effectLst/>
              </a:rPr>
              <a:t> </a:t>
            </a:r>
            <a:r>
              <a:rPr lang="da-DK" sz="1200" dirty="0" smtClean="0">
                <a:effectLst/>
              </a:rPr>
              <a:t>Efter</a:t>
            </a:r>
            <a:r>
              <a:rPr lang="da-DK" sz="1200" baseline="0" dirty="0" smtClean="0">
                <a:effectLst/>
              </a:rPr>
              <a:t> </a:t>
            </a:r>
            <a:r>
              <a:rPr lang="da-DK" sz="1200" dirty="0" smtClean="0"/>
              <a:t>7 fede år kommer….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Partnerinstitutionerne er, med deltagelse i Fællesskabet fortsat ”herre i eget hus”, og der var officielt ingen illusion om fællesmål – andre end dem, der kan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opnås ved enighed ad frivillighedens vej</a:t>
            </a:r>
            <a:r>
              <a:rPr lang="da-DK" dirty="0" smtClean="0">
                <a:effectLst/>
              </a:rPr>
              <a:t> </a:t>
            </a:r>
          </a:p>
          <a:p>
            <a:endParaRPr lang="da-DK" b="1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Ikke-kerneydelser trækkes i en klassisk industriproduktionsretning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Fællesskabet bidrager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 at sikre ro i og omkring partnernes institutioner, hvilket betyder at partnerne kan koncentrere sig om institutionens kerneopgave.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 at industrialisere produktionen og leveringen af ikke-kerneydelser via Fællesskabet frigør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skolerne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(tid og penge) ressourcer i egne organisationer, hvorved de trække produktionen og leveringen af kerneydelserne mere i retning af moderne serviceorganisation.  </a:t>
            </a:r>
            <a:endParaRPr lang="da-DK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07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Struktur og organisering er blevet</a:t>
            </a:r>
            <a:r>
              <a:rPr lang="da-DK" baseline="0" dirty="0" smtClean="0"/>
              <a:t> t</a:t>
            </a:r>
            <a:r>
              <a:rPr lang="da-DK" dirty="0" smtClean="0"/>
              <a:t>ilpasset</a:t>
            </a:r>
            <a:r>
              <a:rPr lang="da-DK" baseline="0" dirty="0" smtClean="0"/>
              <a:t> organiseringen igennem 7 år…. Gået fra 6 skoler (6 aftaler) til 15 skoler (90 aftaler)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07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B610-9A73-4F76-913E-1BFCA0F3C3B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88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2288"/>
            <a:ext cx="9144000" cy="7037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ktangel 7"/>
          <p:cNvSpPr/>
          <p:nvPr userDrawn="1"/>
        </p:nvSpPr>
        <p:spPr>
          <a:xfrm>
            <a:off x="-252536" y="6508598"/>
            <a:ext cx="9433048" cy="1607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336114"/>
            <a:ext cx="432048" cy="344968"/>
          </a:xfrm>
          <a:prstGeom prst="rect">
            <a:avLst/>
          </a:prstGeom>
        </p:spPr>
      </p:pic>
      <p:sp>
        <p:nvSpPr>
          <p:cNvPr id="10" name="Tekstboks 9"/>
          <p:cNvSpPr txBox="1"/>
          <p:nvPr userDrawn="1"/>
        </p:nvSpPr>
        <p:spPr>
          <a:xfrm>
            <a:off x="5780831" y="6433591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GYMNASIEFÆLLESSKABET</a:t>
            </a:r>
            <a:endParaRPr lang="da-DK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4BB6-1484-44D3-9037-60A00D2DB871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1028-812E-4FAC-BCB7-574610FE04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253E-2D19-4C85-AC55-D5BB4EE426BD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DF53-81AE-4883-A1FD-7E769CAB15A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D84-902C-4CBC-86FC-167F06DF3AA7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17D3-D5B2-4715-A8C6-2E945BFB5C7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BED5-31C5-4C3B-A929-57952C0859FE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C4D5-7173-4911-B61F-8D51E1C753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7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CEB1-72C5-447E-B466-0F7BFCBD2EBD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22AF-283A-4EBD-9923-0B40BE1552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0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E4A1-73CD-47C2-B8F4-EF00FE0C92A5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A1CA-F761-44B9-AE7F-FE24CDED25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097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15D4-249B-4A00-85EF-6F7EA2AA425A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687D-BB1D-4E2D-970C-8F888C890C4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92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8D7F-6E6D-4A43-A33B-16E8B3F9B782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AFF4-8BD2-4EFA-8F7A-11BC2D6243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57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3490-65D8-4401-BF76-7C2BC44AC5C0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FBF0-37BA-4BB2-9978-99313DFC0E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45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86E8-0844-4672-B2D5-209A1DF032DD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E117-BA31-4003-86B6-26C7B549DDB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9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01F840-2B9F-488E-87F7-C283487993FB}" type="datetimeFigureOut">
              <a:rPr lang="da-DK" smtClean="0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0C3F0-38B1-4429-9E06-1A7E101A3F0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87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4BB6-1484-44D3-9037-60A00D2DB871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1028-812E-4FAC-BCB7-574610FE04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3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253E-2D19-4C85-AC55-D5BB4EE426BD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DF53-81AE-4883-A1FD-7E769CAB15A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8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D84-902C-4CBC-86FC-167F06DF3AA7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17D3-D5B2-4715-A8C6-2E945BFB5C7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2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9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0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17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07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663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04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9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BED5-31C5-4C3B-A929-57952C0859FE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C4D5-7173-4911-B61F-8D51E1C753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6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48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6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1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29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1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8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13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2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06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CEB1-72C5-447E-B466-0F7BFCBD2EBD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22AF-283A-4EBD-9923-0B40BE1552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0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2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27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8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69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E4A1-73CD-47C2-B8F4-EF00FE0C92A5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A1CA-F761-44B9-AE7F-FE24CDED25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15D4-249B-4A00-85EF-6F7EA2AA425A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687D-BB1D-4E2D-970C-8F888C890C4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8D7F-6E6D-4A43-A33B-16E8B3F9B782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AFF4-8BD2-4EFA-8F7A-11BC2D6243C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3490-65D8-4401-BF76-7C2BC44AC5C0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FBF0-37BA-4BB2-9978-99313DFC0E3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86E8-0844-4672-B2D5-209A1DF032DD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E117-BA31-4003-86B6-26C7B549DDB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01F840-2B9F-488E-87F7-C283487993FB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0C3F0-38B1-4429-9E06-1A7E101A3F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6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01F840-2B9F-488E-87F7-C283487993FB}" type="datetimeFigureOut">
              <a:rPr lang="da-DK"/>
              <a:pPr>
                <a:defRPr/>
              </a:pPr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30C3F0-38B1-4429-9E06-1A7E101A3F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6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5B81-1394-466A-8590-71A20AF80AA9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6FC69-DE3A-48C4-91FB-BD32D62D37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193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90C68-5650-4926-909D-A01019B2E307}" type="datetimeFigureOut">
              <a:rPr lang="da-DK" smtClean="0"/>
              <a:t>08-09-2015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DAAA0-356E-4DFB-9290-06A05EB16A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448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627784" y="188640"/>
            <a:ext cx="7344816" cy="85010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5400" dirty="0" smtClean="0">
                <a:solidFill>
                  <a:schemeClr val="accent2">
                    <a:lumMod val="75000"/>
                  </a:schemeClr>
                </a:solidFill>
                <a:latin typeface="Miso light" pitchFamily="2" charset="0"/>
              </a:rPr>
              <a:t>Byggeprojekter 2012</a:t>
            </a:r>
          </a:p>
        </p:txBody>
      </p:sp>
      <p:pic>
        <p:nvPicPr>
          <p:cNvPr id="56" name="Billed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" y="-66154"/>
            <a:ext cx="2619375" cy="1743075"/>
          </a:xfrm>
          <a:prstGeom prst="rect">
            <a:avLst/>
          </a:prstGeom>
        </p:spPr>
      </p:pic>
      <p:pic>
        <p:nvPicPr>
          <p:cNvPr id="57" name="Billed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9" y="3429000"/>
            <a:ext cx="3486150" cy="131445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-171400"/>
            <a:ext cx="9144000" cy="60960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621822" y="4806305"/>
            <a:ext cx="2230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600" dirty="0" smtClean="0">
                <a:solidFill>
                  <a:schemeClr val="accent5">
                    <a:lumMod val="75000"/>
                  </a:schemeClr>
                </a:solidFill>
                <a:latin typeface="Miso" pitchFamily="2" charset="0"/>
              </a:rPr>
              <a:t>2015</a:t>
            </a:r>
            <a:endParaRPr lang="da-DK" sz="9600" dirty="0">
              <a:solidFill>
                <a:schemeClr val="accent5">
                  <a:lumMod val="75000"/>
                </a:schemeClr>
              </a:solidFill>
              <a:latin typeface="Mis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843808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5 års vedligeholdelsesplaner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" b="7918"/>
          <a:stretch/>
        </p:blipFill>
        <p:spPr>
          <a:xfrm>
            <a:off x="251520" y="980728"/>
            <a:ext cx="8064016" cy="52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843808" y="274638"/>
            <a:ext cx="8229600" cy="63408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Stamdata og temamapper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0668"/>
            <a:ext cx="3564887" cy="252028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02122"/>
            <a:ext cx="3024336" cy="213855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10" y="1700808"/>
            <a:ext cx="427740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8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543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Energiscreening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2699792" y="1628775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82586" cy="3600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/>
          <a:stretch/>
        </p:blipFill>
        <p:spPr>
          <a:xfrm rot="5400000">
            <a:off x="3247794" y="2096078"/>
            <a:ext cx="2942594" cy="4456311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5470911" y="1196752"/>
            <a:ext cx="3250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Sammenfatte tidligere rapporter</a:t>
            </a:r>
            <a:endParaRPr lang="da-DK" sz="1600" dirty="0">
              <a:latin typeface="+mn-lt"/>
            </a:endParaRPr>
          </a:p>
          <a:p>
            <a:endParaRPr lang="da-DK" sz="16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dirty="0" smtClean="0">
                <a:latin typeface="+mn-lt"/>
              </a:rPr>
              <a:t>Opstille operationelle prioriterede forslag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4"/>
          <a:stretch/>
        </p:blipFill>
        <p:spPr>
          <a:xfrm>
            <a:off x="251520" y="2149020"/>
            <a:ext cx="7982787" cy="4005718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3851920" y="-387424"/>
            <a:ext cx="792088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5400" dirty="0" smtClean="0">
                <a:solidFill>
                  <a:schemeClr val="accent2">
                    <a:lumMod val="75000"/>
                  </a:schemeClr>
                </a:solidFill>
                <a:latin typeface="Miso light" pitchFamily="2" charset="0"/>
              </a:rPr>
              <a:t> </a:t>
            </a:r>
            <a:r>
              <a:rPr lang="da-DK" sz="2400" dirty="0" err="1" smtClean="0">
                <a:solidFill>
                  <a:schemeClr val="accent2">
                    <a:lumMod val="75000"/>
                  </a:schemeClr>
                </a:solidFill>
              </a:rPr>
              <a:t>Benchmark</a:t>
            </a:r>
            <a:endParaRPr lang="da-DK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2699792" y="1628775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2000" dirty="0" smtClean="0"/>
          </a:p>
          <a:p>
            <a:endParaRPr lang="da-DK" sz="2000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78" y="801188"/>
            <a:ext cx="1047516" cy="104751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94" y="585740"/>
            <a:ext cx="739206" cy="7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6131024" cy="580926"/>
          </a:xfrm>
        </p:spPr>
        <p:txBody>
          <a:bodyPr/>
          <a:lstStyle/>
          <a:p>
            <a:r>
              <a:rPr lang="da-DK" sz="2400" dirty="0" smtClean="0"/>
              <a:t>PROCESPLAN, fordeling af opgaver</a:t>
            </a:r>
            <a:endParaRPr lang="da-DK" sz="24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018163" cy="54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 txBox="1">
            <a:spLocks/>
          </p:cNvSpPr>
          <p:nvPr/>
        </p:nvSpPr>
        <p:spPr>
          <a:xfrm>
            <a:off x="2699792" y="1628775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9" y="1255018"/>
            <a:ext cx="3600000" cy="508590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7"/>
          <a:stretch/>
        </p:blipFill>
        <p:spPr>
          <a:xfrm>
            <a:off x="4499792" y="1255018"/>
            <a:ext cx="3600000" cy="4174629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3903240" y="178067"/>
            <a:ext cx="8229600" cy="946677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Idéoplæg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539552" y="57079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Budget  og organisering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dirty="0" smtClean="0"/>
              <a:t>Oplæg til bestyrelser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GF  laver Dispositionsforslag, </a:t>
            </a:r>
          </a:p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Ekstern rådgiver projekterer og udbyder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00" y="404664"/>
            <a:ext cx="3600000" cy="254546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284984"/>
            <a:ext cx="3600000" cy="2545088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625699" y="594375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Køge Gymnasium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11" y="3140968"/>
            <a:ext cx="473708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18864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GF projekterer</a:t>
            </a:r>
          </a:p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Ingeniør tilknyttes</a:t>
            </a:r>
            <a:endParaRPr lang="da-DK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580512" y="1196752"/>
            <a:ext cx="3600000" cy="5091423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467544" y="4437112"/>
            <a:ext cx="2078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Virum Gymnasium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332656"/>
            <a:ext cx="5400000" cy="38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6" b="3442"/>
          <a:stretch/>
        </p:blipFill>
        <p:spPr>
          <a:xfrm rot="5400000" flipH="1" flipV="1">
            <a:off x="673675" y="423283"/>
            <a:ext cx="4527778" cy="5948152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611560" y="620688"/>
            <a:ext cx="8229600" cy="93610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Bygherrerådgivning</a:t>
            </a:r>
          </a:p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Projektudvikling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395536" y="579597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Greve Gymnasium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84984"/>
            <a:ext cx="20574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67544" y="404664"/>
            <a:ext cx="8229600" cy="93610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Bygherrerådgivning</a:t>
            </a:r>
          </a:p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Lokalplaner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b="32309"/>
          <a:stretch/>
        </p:blipFill>
        <p:spPr>
          <a:xfrm>
            <a:off x="0" y="1117963"/>
            <a:ext cx="5620334" cy="401247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79512" y="52292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Roskilde Gymnasium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7"/>
          <a:stretch/>
        </p:blipFill>
        <p:spPr>
          <a:xfrm>
            <a:off x="6264000" y="4086761"/>
            <a:ext cx="2880000" cy="18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959024" y="346646"/>
            <a:ext cx="8229600" cy="92211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Gymnasiefællesskabet – historik og formål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683568" y="1124744"/>
            <a:ext cx="4392488" cy="48245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="1" dirty="0" smtClean="0"/>
              <a:t>Historik</a:t>
            </a:r>
          </a:p>
          <a:p>
            <a:r>
              <a:rPr lang="da-DK" sz="2000" dirty="0" smtClean="0"/>
              <a:t>GF er et barn af kommunalreformen </a:t>
            </a:r>
          </a:p>
          <a:p>
            <a:r>
              <a:rPr lang="da-DK" sz="2000" dirty="0" smtClean="0"/>
              <a:t>1.1.2007 </a:t>
            </a:r>
          </a:p>
          <a:p>
            <a:pPr marL="0" indent="0">
              <a:buNone/>
            </a:pPr>
            <a:r>
              <a:rPr lang="da-DK" sz="2000" b="1" dirty="0" smtClean="0"/>
              <a:t>Formål</a:t>
            </a:r>
          </a:p>
          <a:p>
            <a:pPr marL="0" indent="0">
              <a:buNone/>
            </a:pPr>
            <a:r>
              <a:rPr lang="da-DK" sz="2000" dirty="0" smtClean="0"/>
              <a:t>Gymnasiefællesskabets grundlæggende formål er at bidrage </a:t>
            </a:r>
            <a:r>
              <a:rPr lang="da-DK" sz="2000" dirty="0"/>
              <a:t>til god og effektiv institutionsdrift, høj forsyningssikkerhed og god kvalitet i opgaveløsningen. </a:t>
            </a:r>
            <a:endParaRPr lang="da-DK" sz="2000" dirty="0" smtClean="0"/>
          </a:p>
          <a:p>
            <a:r>
              <a:rPr lang="da-DK" sz="2000" i="1" dirty="0" smtClean="0"/>
              <a:t>”Samarbejdet </a:t>
            </a:r>
            <a:r>
              <a:rPr lang="da-DK" sz="2000" i="1" dirty="0"/>
              <a:t>er etableret </a:t>
            </a:r>
            <a:r>
              <a:rPr lang="da-DK" sz="2000" i="1" dirty="0" smtClean="0"/>
              <a:t>med </a:t>
            </a:r>
            <a:r>
              <a:rPr lang="da-DK" sz="2000" i="1" dirty="0"/>
              <a:t>det formål, at minimere de administrative omkostninger og opnå kritisk masse i forhold til løsning af administrative/tekniske støttefunktioner hos partnerne</a:t>
            </a:r>
            <a:r>
              <a:rPr lang="da-DK" sz="2000" dirty="0" smtClean="0"/>
              <a:t>.” 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b="1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-1" r="10133" b="7476"/>
          <a:stretch/>
        </p:blipFill>
        <p:spPr>
          <a:xfrm>
            <a:off x="6047656" y="2276872"/>
            <a:ext cx="3096344" cy="36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18864" y="346646"/>
            <a:ext cx="8229600" cy="200223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Bygherrerådgivning</a:t>
            </a:r>
          </a:p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Samarbejde med kommuner,</a:t>
            </a:r>
          </a:p>
          <a:p>
            <a:pPr algn="r"/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Helhedsplan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212717" y="52292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Nyborg Gymnasium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2750" r="3925" b="3801"/>
          <a:stretch/>
        </p:blipFill>
        <p:spPr>
          <a:xfrm rot="5400000" flipH="1" flipV="1">
            <a:off x="764578" y="1111881"/>
            <a:ext cx="3007346" cy="453650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3829" r="16058" b="7237"/>
          <a:stretch/>
        </p:blipFill>
        <p:spPr>
          <a:xfrm rot="5400000">
            <a:off x="6459279" y="2981881"/>
            <a:ext cx="169805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247056" y="274638"/>
            <a:ext cx="8229600" cy="85010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Gymnasiefællesskabets udfordringer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467544" y="1412776"/>
            <a:ext cx="6192688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="1" dirty="0" smtClean="0"/>
              <a:t>Hvilke udfordringer står vi overfor?  </a:t>
            </a:r>
          </a:p>
          <a:p>
            <a:r>
              <a:rPr lang="da-DK" sz="2000" dirty="0" smtClean="0"/>
              <a:t>Øget diversitet i styregruppen </a:t>
            </a:r>
          </a:p>
          <a:p>
            <a:r>
              <a:rPr lang="da-DK" sz="2000" dirty="0" smtClean="0"/>
              <a:t>Sektorens besparelseskrav</a:t>
            </a:r>
          </a:p>
          <a:p>
            <a:r>
              <a:rPr lang="da-DK" sz="2000" dirty="0" smtClean="0"/>
              <a:t>Ønsker om centralisering</a:t>
            </a:r>
          </a:p>
          <a:p>
            <a:r>
              <a:rPr lang="da-DK" sz="2000" dirty="0" smtClean="0"/>
              <a:t>Forventning om øget individuelle tilpasninger, </a:t>
            </a:r>
          </a:p>
          <a:p>
            <a:pPr marL="0" indent="0">
              <a:buNone/>
            </a:pPr>
            <a:r>
              <a:rPr lang="da-DK" sz="2000" dirty="0" smtClean="0"/>
              <a:t>fortsat drypvise udvidelser, løbende behov for </a:t>
            </a:r>
            <a:r>
              <a:rPr lang="da-DK" sz="2000" dirty="0" err="1" smtClean="0"/>
              <a:t>org</a:t>
            </a:r>
            <a:r>
              <a:rPr lang="da-DK" sz="2000" dirty="0" smtClean="0"/>
              <a:t>. tilpasninger, områder vil vokse/mindskes</a:t>
            </a:r>
            <a:endParaRPr lang="da-DK" sz="2000" dirty="0"/>
          </a:p>
          <a:p>
            <a:pPr marL="0" indent="0">
              <a:buNone/>
            </a:pPr>
            <a:endParaRPr lang="da-DK" sz="2000" b="1" dirty="0" smtClean="0"/>
          </a:p>
          <a:p>
            <a:pPr marL="0" indent="0">
              <a:buNone/>
            </a:pPr>
            <a:r>
              <a:rPr lang="da-DK" sz="2000" b="1" dirty="0" smtClean="0"/>
              <a:t>Effektivitets</a:t>
            </a:r>
            <a:r>
              <a:rPr lang="da-DK" sz="2000" b="1" dirty="0"/>
              <a:t>- og legitimitetsudfordringer </a:t>
            </a:r>
            <a:endParaRPr lang="da-DK" sz="2000" b="1" dirty="0" smtClean="0"/>
          </a:p>
          <a:p>
            <a:r>
              <a:rPr lang="da-DK" sz="2000" dirty="0" smtClean="0"/>
              <a:t>Vores eksistens forudsætter </a:t>
            </a:r>
            <a:r>
              <a:rPr lang="da-DK" sz="2000" dirty="0"/>
              <a:t>såvel </a:t>
            </a:r>
            <a:r>
              <a:rPr lang="da-DK" sz="2000" dirty="0" smtClean="0"/>
              <a:t>legitimitet </a:t>
            </a:r>
          </a:p>
          <a:p>
            <a:r>
              <a:rPr lang="da-DK" sz="2000" dirty="0" smtClean="0"/>
              <a:t>Som høj effektivitet</a:t>
            </a:r>
            <a:r>
              <a:rPr lang="da-DK" sz="2000" dirty="0"/>
              <a:t>. </a:t>
            </a:r>
          </a:p>
          <a:p>
            <a:endParaRPr lang="da-DK" sz="2000" b="1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769935"/>
            <a:ext cx="2735064" cy="18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051720" y="19776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Samarbejdsmodel og samarbejdsområder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893440" y="1052736"/>
            <a:ext cx="5406752" cy="525658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="1" dirty="0" smtClean="0"/>
              <a:t>Samarbejdsmodel eller leverandørmodel</a:t>
            </a:r>
          </a:p>
          <a:p>
            <a:r>
              <a:rPr lang="da-DK" sz="2000" dirty="0" smtClean="0"/>
              <a:t>GF er en frivillig samarbejdsmodel med en værtsinstitution</a:t>
            </a:r>
          </a:p>
          <a:p>
            <a:r>
              <a:rPr lang="da-DK" sz="2000" dirty="0" smtClean="0"/>
              <a:t>15 </a:t>
            </a:r>
            <a:r>
              <a:rPr lang="da-DK" sz="2000" dirty="0"/>
              <a:t>Selvstændige </a:t>
            </a:r>
            <a:r>
              <a:rPr lang="da-DK" sz="2000" dirty="0" smtClean="0"/>
              <a:t>Gymnasier – skolerne er ”herre i eget hus”</a:t>
            </a:r>
            <a:endParaRPr lang="da-DK" sz="2000" dirty="0"/>
          </a:p>
          <a:p>
            <a:r>
              <a:rPr lang="da-DK" sz="2000" dirty="0"/>
              <a:t>90 </a:t>
            </a:r>
            <a:r>
              <a:rPr lang="da-DK" sz="2000" dirty="0" smtClean="0"/>
              <a:t>samarbejdsaftaler</a:t>
            </a:r>
          </a:p>
          <a:p>
            <a:pPr marL="0" indent="0">
              <a:buNone/>
            </a:pPr>
            <a:endParaRPr lang="da-DK" sz="2000" b="1" dirty="0" smtClean="0"/>
          </a:p>
          <a:p>
            <a:pPr marL="0" indent="0">
              <a:buNone/>
            </a:pPr>
            <a:r>
              <a:rPr lang="da-DK" sz="2000" b="1" dirty="0" smtClean="0"/>
              <a:t>I GF løser vi opgaver for skolerne indenfor følgende områder: </a:t>
            </a:r>
            <a:r>
              <a:rPr lang="da-DK" sz="2000" dirty="0" smtClean="0"/>
              <a:t>IT</a:t>
            </a:r>
            <a:r>
              <a:rPr lang="da-DK" sz="2000" dirty="0"/>
              <a:t>, Bygning, </a:t>
            </a:r>
            <a:r>
              <a:rPr lang="da-DK" sz="2000" dirty="0" smtClean="0"/>
              <a:t>IT, løn</a:t>
            </a:r>
            <a:r>
              <a:rPr lang="da-DK" sz="2000" dirty="0"/>
              <a:t>/HR, Bogholderi, indkøb, </a:t>
            </a:r>
            <a:r>
              <a:rPr lang="da-DK" sz="2000" dirty="0" smtClean="0"/>
              <a:t>Jura/</a:t>
            </a:r>
            <a:r>
              <a:rPr lang="da-DK" sz="2000" dirty="0" err="1" smtClean="0"/>
              <a:t>off.forvaltning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b="1" dirty="0" smtClean="0"/>
              <a:t>Derudover er GF platform for </a:t>
            </a:r>
          </a:p>
          <a:p>
            <a:r>
              <a:rPr lang="da-DK" sz="2000" dirty="0" smtClean="0"/>
              <a:t>Uddannelsespolitisk drøftelser </a:t>
            </a:r>
          </a:p>
          <a:p>
            <a:r>
              <a:rPr lang="da-DK" sz="2000" dirty="0" smtClean="0"/>
              <a:t>Faglige netværk for på alle niveauer </a:t>
            </a:r>
          </a:p>
          <a:p>
            <a:r>
              <a:rPr lang="da-DK" sz="2000" dirty="0" smtClean="0"/>
              <a:t>Driftsudvikling </a:t>
            </a:r>
            <a:r>
              <a:rPr lang="da-DK" sz="2000" dirty="0" err="1" smtClean="0"/>
              <a:t>mhp</a:t>
            </a:r>
            <a:r>
              <a:rPr lang="da-DK" sz="2000" dirty="0" smtClean="0"/>
              <a:t> at understøtte skolerne i en tidssvarende institutionsdrift</a:t>
            </a:r>
            <a:endParaRPr lang="da-DK" sz="2000" b="1" dirty="0"/>
          </a:p>
          <a:p>
            <a:pPr marL="0" indent="0">
              <a:buNone/>
            </a:pPr>
            <a:endParaRPr lang="da-DK" sz="2000" b="1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754735"/>
            <a:ext cx="3002389" cy="31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70992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Gymnasiefællesskabets struktur og organisering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893440" y="1412776"/>
            <a:ext cx="6702896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="1" dirty="0" smtClean="0"/>
              <a:t>Struktur og organisering </a:t>
            </a:r>
          </a:p>
          <a:p>
            <a:r>
              <a:rPr lang="da-DK" sz="2000" dirty="0" smtClean="0"/>
              <a:t>Styregruppe bestående af 15 partnere</a:t>
            </a:r>
          </a:p>
          <a:p>
            <a:r>
              <a:rPr lang="da-DK" sz="2000" dirty="0" smtClean="0"/>
              <a:t>Formandskab </a:t>
            </a:r>
            <a:r>
              <a:rPr lang="da-DK" sz="2000" dirty="0"/>
              <a:t>bestående af formand/</a:t>
            </a:r>
            <a:r>
              <a:rPr lang="da-DK" sz="2000" dirty="0" smtClean="0"/>
              <a:t>næstformand</a:t>
            </a:r>
          </a:p>
          <a:p>
            <a:r>
              <a:rPr lang="da-DK" sz="2000" dirty="0"/>
              <a:t>Værtsinstitution – Roskilde Gymnasium, daglig leder af GF  sekretariatschef </a:t>
            </a:r>
          </a:p>
          <a:p>
            <a:r>
              <a:rPr lang="da-DK" sz="2000" dirty="0" smtClean="0"/>
              <a:t>Fagforretningsudvalg – 2 rektorer, fagchef og sekretariatschef</a:t>
            </a:r>
          </a:p>
          <a:p>
            <a:endParaRPr lang="da-DK" sz="2000" dirty="0"/>
          </a:p>
          <a:p>
            <a:r>
              <a:rPr lang="da-DK" sz="2000" dirty="0" smtClean="0"/>
              <a:t>4 årlige styregruppemøder</a:t>
            </a:r>
          </a:p>
          <a:p>
            <a:r>
              <a:rPr lang="da-DK" sz="2000" dirty="0" smtClean="0"/>
              <a:t>Minimum 4 årlige fagforretningsudvalgsmøder</a:t>
            </a:r>
          </a:p>
          <a:p>
            <a:r>
              <a:rPr lang="da-DK" sz="2000" dirty="0" smtClean="0"/>
              <a:t>Typisk 2 fagfaglige netværksmøder indenfor fagområderne</a:t>
            </a:r>
          </a:p>
          <a:p>
            <a:r>
              <a:rPr lang="da-DK" sz="2000" dirty="0" smtClean="0"/>
              <a:t>Løbende projektudvalgsmøder &amp; arbejdsgruppemøder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3603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399184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Bygningsafdelingen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539552" y="1999381"/>
            <a:ext cx="8136904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="1" dirty="0" smtClean="0"/>
              <a:t>Bygningsafdelingen</a:t>
            </a:r>
            <a:endParaRPr lang="da-DK" sz="2000" dirty="0"/>
          </a:p>
          <a:p>
            <a:r>
              <a:rPr lang="da-DK" sz="2000" dirty="0"/>
              <a:t>Gymnasiefællesskabets Bygningsafdeling skal bistå gymnasieskolerne med byggeteknisk arbejde og rådgivning inden for ejendomsforvaltning, byggeri og vedligeholdelse mv.  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Afdelingen </a:t>
            </a:r>
            <a:r>
              <a:rPr lang="da-DK" sz="2000" dirty="0"/>
              <a:t>skal medvirke til at sikre velvedligeholdte skoler, hvor klimaskærm og indretning understøtter bæredygtighed og moderne pædagogiske metoder. </a:t>
            </a:r>
            <a:endParaRPr lang="da-DK" sz="2000" dirty="0" smtClean="0"/>
          </a:p>
          <a:p>
            <a:endParaRPr lang="da-DK" sz="2000" dirty="0" smtClean="0"/>
          </a:p>
          <a:p>
            <a:r>
              <a:rPr lang="da-DK" sz="2000" dirty="0" smtClean="0"/>
              <a:t>Eksterne </a:t>
            </a:r>
            <a:r>
              <a:rPr lang="da-DK" sz="2000" dirty="0"/>
              <a:t>rådgivende konsulenter inddrages efter behov, og hvor det er økonomisk </a:t>
            </a:r>
            <a:r>
              <a:rPr lang="da-DK" sz="2000" dirty="0" smtClean="0"/>
              <a:t>hensigtsmæssigt.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83" y="730399"/>
            <a:ext cx="2061717" cy="13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687216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Grundydelse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755576" y="1495350"/>
            <a:ext cx="5910808" cy="546204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="1" dirty="0" smtClean="0"/>
              <a:t>Fast pris pr. måned</a:t>
            </a:r>
          </a:p>
          <a:p>
            <a:r>
              <a:rPr lang="da-DK" sz="2000" dirty="0" smtClean="0"/>
              <a:t>Styr på bygningsdata, tegninger, mv.</a:t>
            </a:r>
            <a:endParaRPr lang="da-DK" sz="2000" dirty="0"/>
          </a:p>
          <a:p>
            <a:r>
              <a:rPr lang="da-DK" sz="2000" dirty="0" smtClean="0"/>
              <a:t>Systematisk bygningsvedligehold</a:t>
            </a:r>
            <a:endParaRPr lang="da-DK" sz="2000" dirty="0"/>
          </a:p>
          <a:p>
            <a:r>
              <a:rPr lang="da-DK" sz="2000" dirty="0" smtClean="0"/>
              <a:t>Energigennemgang, langsigtet plan for tekniske anlæg</a:t>
            </a:r>
            <a:endParaRPr lang="da-DK" sz="2000" dirty="0"/>
          </a:p>
          <a:p>
            <a:r>
              <a:rPr lang="da-DK" sz="2000" dirty="0" smtClean="0"/>
              <a:t>Bedste praksis, temamapper</a:t>
            </a:r>
            <a:endParaRPr lang="da-DK" sz="2000" dirty="0"/>
          </a:p>
          <a:p>
            <a:r>
              <a:rPr lang="da-DK" sz="2000" dirty="0" smtClean="0"/>
              <a:t>Udvikle serviceledersamarbejdet, videndele på tværs</a:t>
            </a:r>
          </a:p>
          <a:p>
            <a:r>
              <a:rPr lang="da-DK" sz="2000" dirty="0" smtClean="0"/>
              <a:t>Vi er til rådighed/beredskab</a:t>
            </a:r>
          </a:p>
          <a:p>
            <a:r>
              <a:rPr lang="da-DK" sz="2000" dirty="0" smtClean="0"/>
              <a:t>Forundersøgelser/beslutnings -grundlag</a:t>
            </a:r>
          </a:p>
          <a:p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788058"/>
            <a:ext cx="1763688" cy="132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275856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Særlig</a:t>
            </a:r>
            <a:r>
              <a:rPr lang="da-DK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rådgivning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2699792" y="1628775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4" name="Rektangel 3"/>
          <p:cNvSpPr/>
          <p:nvPr/>
        </p:nvSpPr>
        <p:spPr>
          <a:xfrm>
            <a:off x="683568" y="1413931"/>
            <a:ext cx="49715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latin typeface="+mn-lt"/>
              </a:rPr>
              <a:t>Indtægtsdækket virksomhed (IV) timeregnskab</a:t>
            </a:r>
          </a:p>
          <a:p>
            <a:endParaRPr lang="da-DK" dirty="0">
              <a:latin typeface="+mn-lt"/>
            </a:endParaRPr>
          </a:p>
          <a:p>
            <a:r>
              <a:rPr lang="da-DK" dirty="0" smtClean="0">
                <a:latin typeface="+mn-lt"/>
              </a:rPr>
              <a:t>•  Rådgivning/bistand </a:t>
            </a:r>
            <a:r>
              <a:rPr lang="da-DK" dirty="0">
                <a:latin typeface="+mn-lt"/>
              </a:rPr>
              <a:t>i forbindelse </a:t>
            </a:r>
            <a:r>
              <a:rPr lang="da-DK" dirty="0" smtClean="0">
                <a:latin typeface="+mn-lt"/>
              </a:rPr>
              <a:t>med</a:t>
            </a:r>
          </a:p>
          <a:p>
            <a:r>
              <a:rPr lang="da-DK" dirty="0" smtClean="0">
                <a:latin typeface="+mn-lt"/>
              </a:rPr>
              <a:t>   </a:t>
            </a:r>
            <a:r>
              <a:rPr lang="da-DK" b="1" dirty="0" smtClean="0">
                <a:latin typeface="+mn-lt"/>
              </a:rPr>
              <a:t>ombygninger</a:t>
            </a:r>
            <a:r>
              <a:rPr lang="da-DK" dirty="0" smtClean="0">
                <a:latin typeface="+mn-lt"/>
              </a:rPr>
              <a:t> </a:t>
            </a:r>
            <a:r>
              <a:rPr lang="da-DK" dirty="0">
                <a:latin typeface="+mn-lt"/>
              </a:rPr>
              <a:t>ved ændret anvendelse samt </a:t>
            </a:r>
            <a:endParaRPr lang="da-DK" dirty="0" smtClean="0">
              <a:latin typeface="+mn-lt"/>
            </a:endParaRPr>
          </a:p>
          <a:p>
            <a:r>
              <a:rPr lang="da-DK" dirty="0">
                <a:latin typeface="+mn-lt"/>
              </a:rPr>
              <a:t> </a:t>
            </a:r>
            <a:r>
              <a:rPr lang="da-DK" dirty="0" smtClean="0">
                <a:latin typeface="+mn-lt"/>
              </a:rPr>
              <a:t>  større vedligeholdelsesarbejder</a:t>
            </a:r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r>
              <a:rPr lang="da-DK" dirty="0" smtClean="0">
                <a:latin typeface="+mn-lt"/>
              </a:rPr>
              <a:t>•   Rådgivning/bistand </a:t>
            </a:r>
            <a:r>
              <a:rPr lang="da-DK" dirty="0">
                <a:latin typeface="+mn-lt"/>
              </a:rPr>
              <a:t>i forbindelse med </a:t>
            </a:r>
            <a:r>
              <a:rPr lang="da-DK" dirty="0" smtClean="0">
                <a:latin typeface="+mn-lt"/>
              </a:rPr>
              <a:t> </a:t>
            </a:r>
          </a:p>
          <a:p>
            <a:r>
              <a:rPr lang="da-DK" dirty="0">
                <a:latin typeface="+mn-lt"/>
              </a:rPr>
              <a:t> </a:t>
            </a:r>
            <a:r>
              <a:rPr lang="da-DK" dirty="0" smtClean="0">
                <a:latin typeface="+mn-lt"/>
              </a:rPr>
              <a:t>   </a:t>
            </a:r>
            <a:r>
              <a:rPr lang="da-DK" b="1" dirty="0" smtClean="0">
                <a:latin typeface="+mn-lt"/>
              </a:rPr>
              <a:t>tilbygninger og </a:t>
            </a:r>
            <a:r>
              <a:rPr lang="da-DK" b="1" dirty="0">
                <a:latin typeface="+mn-lt"/>
              </a:rPr>
              <a:t>nybygninger.</a:t>
            </a:r>
          </a:p>
          <a:p>
            <a:endParaRPr lang="da-DK" dirty="0">
              <a:latin typeface="+mn-lt"/>
            </a:endParaRPr>
          </a:p>
          <a:p>
            <a:r>
              <a:rPr lang="da-DK" dirty="0" smtClean="0">
                <a:latin typeface="+mn-lt"/>
              </a:rPr>
              <a:t>•  Rådgivning/bistand </a:t>
            </a:r>
            <a:r>
              <a:rPr lang="da-DK" dirty="0">
                <a:latin typeface="+mn-lt"/>
              </a:rPr>
              <a:t>i forbindelse med </a:t>
            </a:r>
            <a:r>
              <a:rPr lang="da-DK" b="1" dirty="0">
                <a:latin typeface="+mn-lt"/>
              </a:rPr>
              <a:t>udbud </a:t>
            </a:r>
            <a:endParaRPr lang="da-DK" b="1" dirty="0" smtClean="0">
              <a:latin typeface="+mn-lt"/>
            </a:endParaRPr>
          </a:p>
          <a:p>
            <a:r>
              <a:rPr lang="da-DK" b="1" dirty="0">
                <a:latin typeface="+mn-lt"/>
              </a:rPr>
              <a:t> </a:t>
            </a:r>
            <a:r>
              <a:rPr lang="da-DK" b="1" dirty="0" smtClean="0">
                <a:latin typeface="+mn-lt"/>
              </a:rPr>
              <a:t>  af </a:t>
            </a:r>
            <a:r>
              <a:rPr lang="da-DK" b="1" dirty="0">
                <a:latin typeface="+mn-lt"/>
              </a:rPr>
              <a:t>rådgiverydelser</a:t>
            </a:r>
            <a:r>
              <a:rPr lang="da-DK" dirty="0">
                <a:latin typeface="+mn-lt"/>
              </a:rPr>
              <a:t>, indhentning af </a:t>
            </a:r>
            <a:r>
              <a:rPr lang="da-DK" dirty="0" smtClean="0">
                <a:latin typeface="+mn-lt"/>
              </a:rPr>
              <a:t>tilbud</a:t>
            </a:r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r>
              <a:rPr lang="da-DK" dirty="0" smtClean="0">
                <a:latin typeface="+mn-lt"/>
              </a:rPr>
              <a:t>•  Rådgivning/bistand </a:t>
            </a:r>
            <a:r>
              <a:rPr lang="da-DK" dirty="0">
                <a:latin typeface="+mn-lt"/>
              </a:rPr>
              <a:t>i forbindelse </a:t>
            </a:r>
            <a:r>
              <a:rPr lang="da-DK" dirty="0" smtClean="0">
                <a:latin typeface="+mn-lt"/>
              </a:rPr>
              <a:t>med</a:t>
            </a:r>
          </a:p>
          <a:p>
            <a:r>
              <a:rPr lang="da-DK" dirty="0">
                <a:latin typeface="+mn-lt"/>
              </a:rPr>
              <a:t> </a:t>
            </a:r>
            <a:r>
              <a:rPr lang="da-DK" dirty="0" smtClean="0">
                <a:latin typeface="+mn-lt"/>
              </a:rPr>
              <a:t>  </a:t>
            </a:r>
            <a:r>
              <a:rPr lang="da-DK" b="1" dirty="0">
                <a:latin typeface="+mn-lt"/>
              </a:rPr>
              <a:t>udarbejdelse af forprojekt, </a:t>
            </a:r>
            <a:r>
              <a:rPr lang="da-DK" dirty="0">
                <a:latin typeface="+mn-lt"/>
              </a:rPr>
              <a:t>som udbydes i </a:t>
            </a:r>
            <a:endParaRPr lang="da-DK" dirty="0" smtClean="0">
              <a:latin typeface="+mn-lt"/>
            </a:endParaRPr>
          </a:p>
          <a:p>
            <a:r>
              <a:rPr lang="da-DK" dirty="0">
                <a:latin typeface="+mn-lt"/>
              </a:rPr>
              <a:t> </a:t>
            </a:r>
            <a:r>
              <a:rPr lang="da-DK" dirty="0" smtClean="0">
                <a:latin typeface="+mn-lt"/>
              </a:rPr>
              <a:t>  totalentreprise </a:t>
            </a:r>
            <a:r>
              <a:rPr lang="da-DK" dirty="0">
                <a:latin typeface="+mn-lt"/>
              </a:rPr>
              <a:t>eller hovedentreprise.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340769"/>
            <a:ext cx="1881602" cy="12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325516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Fælles</a:t>
            </a:r>
            <a:r>
              <a:rPr lang="da-DK" sz="5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rammeudbud</a:t>
            </a: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683568" y="1495325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 smtClean="0"/>
              <a:t>EU udbud af rammeaftaler på total rådgivning</a:t>
            </a:r>
          </a:p>
          <a:p>
            <a:endParaRPr lang="da-DK" sz="1800" dirty="0"/>
          </a:p>
          <a:p>
            <a:r>
              <a:rPr lang="da-DK" sz="1800" dirty="0"/>
              <a:t>4</a:t>
            </a:r>
            <a:r>
              <a:rPr lang="da-DK" sz="1800" dirty="0" smtClean="0"/>
              <a:t> firmaer til 12 skoler i 4 år</a:t>
            </a:r>
          </a:p>
          <a:p>
            <a:endParaRPr lang="da-DK" sz="1800" dirty="0" smtClean="0"/>
          </a:p>
          <a:p>
            <a:r>
              <a:rPr lang="da-DK" sz="1800" dirty="0" smtClean="0"/>
              <a:t>Hurtig og let adgang til rådgivere</a:t>
            </a:r>
          </a:p>
          <a:p>
            <a:endParaRPr lang="da-DK" sz="1800" dirty="0"/>
          </a:p>
          <a:p>
            <a:r>
              <a:rPr lang="da-DK" sz="1800" dirty="0" smtClean="0"/>
              <a:t>Sikre rådgivere, der evner at inddrage gymnasierne i planlægningen af nye projekter</a:t>
            </a:r>
          </a:p>
          <a:p>
            <a:endParaRPr lang="da-DK" sz="1800" dirty="0"/>
          </a:p>
          <a:p>
            <a:r>
              <a:rPr lang="da-DK" sz="1800" dirty="0" smtClean="0"/>
              <a:t>Rådgiver oparbejder kendskab til de enkelte gymnasier</a:t>
            </a:r>
          </a:p>
          <a:p>
            <a:pPr marL="0" indent="0">
              <a:buNone/>
            </a:pPr>
            <a:endParaRPr lang="da-DK" sz="2000" dirty="0" smtClean="0"/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06" y="1628800"/>
            <a:ext cx="2132494" cy="141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6508598"/>
            <a:ext cx="9108504" cy="1607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336114"/>
            <a:ext cx="432048" cy="344968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5796136" y="6433591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chemeClr val="bg1"/>
                </a:solidFill>
              </a:rPr>
              <a:t>GYMNASIEFÆLLESSKABET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"/>
          <a:stretch/>
        </p:blipFill>
        <p:spPr>
          <a:xfrm>
            <a:off x="639006" y="1170389"/>
            <a:ext cx="3614859" cy="4981503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1403648" y="385995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da-DK" sz="5400" dirty="0" smtClean="0">
              <a:solidFill>
                <a:schemeClr val="accent2">
                  <a:lumMod val="75000"/>
                </a:schemeClr>
              </a:solidFill>
              <a:latin typeface="Miso light" pitchFamily="2" charset="0"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08"/>
            <a:ext cx="3528392" cy="498966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75908" y="69269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Basisydelse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13184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2400" dirty="0" smtClean="0">
                <a:solidFill>
                  <a:schemeClr val="accent2">
                    <a:lumMod val="75000"/>
                  </a:schemeClr>
                </a:solidFill>
              </a:rPr>
              <a:t>Vedligeholdelsesrapport</a:t>
            </a:r>
          </a:p>
        </p:txBody>
      </p:sp>
    </p:spTree>
    <p:extLst>
      <p:ext uri="{BB962C8B-B14F-4D97-AF65-F5344CB8AC3E}">
        <p14:creationId xmlns:p14="http://schemas.microsoft.com/office/powerpoint/2010/main" val="39296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3570</TotalTime>
  <Words>704</Words>
  <Application>Microsoft Office PowerPoint</Application>
  <PresentationFormat>Skærmshow (4:3)</PresentationFormat>
  <Paragraphs>151</Paragraphs>
  <Slides>21</Slides>
  <Notes>19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Diastitler</vt:lpstr>
      </vt:variant>
      <vt:variant>
        <vt:i4>21</vt:i4>
      </vt:variant>
    </vt:vector>
  </HeadingPairs>
  <TitlesOfParts>
    <vt:vector size="29" baseType="lpstr">
      <vt:lpstr>Arial</vt:lpstr>
      <vt:lpstr>Miso</vt:lpstr>
      <vt:lpstr>Miso light</vt:lpstr>
      <vt:lpstr>Calibri</vt:lpstr>
      <vt:lpstr>Kontortema</vt:lpstr>
      <vt:lpstr>1_Kontortema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PROCESPLAN, fordeling af opgaver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</dc:title>
  <dc:creator>Christian Engelhard Olsen</dc:creator>
  <cp:lastModifiedBy>Undervisningsministeriet</cp:lastModifiedBy>
  <cp:revision>148</cp:revision>
  <cp:lastPrinted>2015-03-17T13:03:55Z</cp:lastPrinted>
  <dcterms:created xsi:type="dcterms:W3CDTF">2010-11-10T09:48:15Z</dcterms:created>
  <dcterms:modified xsi:type="dcterms:W3CDTF">2015-09-08T08:37:48Z</dcterms:modified>
</cp:coreProperties>
</file>