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311" r:id="rId2"/>
    <p:sldId id="313" r:id="rId3"/>
    <p:sldId id="312" r:id="rId4"/>
    <p:sldId id="315" r:id="rId5"/>
    <p:sldId id="319" r:id="rId6"/>
    <p:sldId id="316" r:id="rId7"/>
    <p:sldId id="320" r:id="rId8"/>
    <p:sldId id="317" r:id="rId9"/>
    <p:sldId id="318" r:id="rId10"/>
    <p:sldId id="314" r:id="rId11"/>
    <p:sldId id="327" r:id="rId12"/>
    <p:sldId id="321" r:id="rId13"/>
    <p:sldId id="322" r:id="rId14"/>
    <p:sldId id="323" r:id="rId15"/>
    <p:sldId id="324" r:id="rId16"/>
    <p:sldId id="325" r:id="rId17"/>
    <p:sldId id="326" r:id="rId18"/>
  </p:sldIdLst>
  <p:sldSz cx="9906000" cy="6858000" type="A4"/>
  <p:notesSz cx="9926638" cy="6797675"/>
  <p:defaultTextStyle>
    <a:defPPr>
      <a:defRPr lang="da-DK"/>
    </a:defPPr>
    <a:lvl1pPr algn="l" rtl="0" fontAlgn="base">
      <a:spcBef>
        <a:spcPct val="0"/>
      </a:spcBef>
      <a:spcAft>
        <a:spcPct val="0"/>
      </a:spcAft>
      <a:defRPr kern="1200">
        <a:solidFill>
          <a:schemeClr val="tx1"/>
        </a:solidFill>
        <a:latin typeface="Arial" charset="0"/>
        <a:ea typeface="+mn-ea"/>
        <a:cs typeface="+mn-cs"/>
      </a:defRPr>
    </a:lvl1pPr>
    <a:lvl2pPr marL="515807" algn="l" rtl="0" fontAlgn="base">
      <a:spcBef>
        <a:spcPct val="0"/>
      </a:spcBef>
      <a:spcAft>
        <a:spcPct val="0"/>
      </a:spcAft>
      <a:defRPr kern="1200">
        <a:solidFill>
          <a:schemeClr val="tx1"/>
        </a:solidFill>
        <a:latin typeface="Arial" charset="0"/>
        <a:ea typeface="+mn-ea"/>
        <a:cs typeface="+mn-cs"/>
      </a:defRPr>
    </a:lvl2pPr>
    <a:lvl3pPr marL="1031614" algn="l" rtl="0" fontAlgn="base">
      <a:spcBef>
        <a:spcPct val="0"/>
      </a:spcBef>
      <a:spcAft>
        <a:spcPct val="0"/>
      </a:spcAft>
      <a:defRPr kern="1200">
        <a:solidFill>
          <a:schemeClr val="tx1"/>
        </a:solidFill>
        <a:latin typeface="Arial" charset="0"/>
        <a:ea typeface="+mn-ea"/>
        <a:cs typeface="+mn-cs"/>
      </a:defRPr>
    </a:lvl3pPr>
    <a:lvl4pPr marL="1547421" algn="l" rtl="0" fontAlgn="base">
      <a:spcBef>
        <a:spcPct val="0"/>
      </a:spcBef>
      <a:spcAft>
        <a:spcPct val="0"/>
      </a:spcAft>
      <a:defRPr kern="1200">
        <a:solidFill>
          <a:schemeClr val="tx1"/>
        </a:solidFill>
        <a:latin typeface="Arial" charset="0"/>
        <a:ea typeface="+mn-ea"/>
        <a:cs typeface="+mn-cs"/>
      </a:defRPr>
    </a:lvl4pPr>
    <a:lvl5pPr marL="2063227" algn="l" rtl="0" fontAlgn="base">
      <a:spcBef>
        <a:spcPct val="0"/>
      </a:spcBef>
      <a:spcAft>
        <a:spcPct val="0"/>
      </a:spcAft>
      <a:defRPr kern="1200">
        <a:solidFill>
          <a:schemeClr val="tx1"/>
        </a:solidFill>
        <a:latin typeface="Arial" charset="0"/>
        <a:ea typeface="+mn-ea"/>
        <a:cs typeface="+mn-cs"/>
      </a:defRPr>
    </a:lvl5pPr>
    <a:lvl6pPr marL="2579034" algn="l" defTabSz="1031614" rtl="0" eaLnBrk="1" latinLnBrk="0" hangingPunct="1">
      <a:defRPr kern="1200">
        <a:solidFill>
          <a:schemeClr val="tx1"/>
        </a:solidFill>
        <a:latin typeface="Arial" charset="0"/>
        <a:ea typeface="+mn-ea"/>
        <a:cs typeface="+mn-cs"/>
      </a:defRPr>
    </a:lvl6pPr>
    <a:lvl7pPr marL="3094842" algn="l" defTabSz="1031614" rtl="0" eaLnBrk="1" latinLnBrk="0" hangingPunct="1">
      <a:defRPr kern="1200">
        <a:solidFill>
          <a:schemeClr val="tx1"/>
        </a:solidFill>
        <a:latin typeface="Arial" charset="0"/>
        <a:ea typeface="+mn-ea"/>
        <a:cs typeface="+mn-cs"/>
      </a:defRPr>
    </a:lvl7pPr>
    <a:lvl8pPr marL="3610648" algn="l" defTabSz="1031614" rtl="0" eaLnBrk="1" latinLnBrk="0" hangingPunct="1">
      <a:defRPr kern="1200">
        <a:solidFill>
          <a:schemeClr val="tx1"/>
        </a:solidFill>
        <a:latin typeface="Arial" charset="0"/>
        <a:ea typeface="+mn-ea"/>
        <a:cs typeface="+mn-cs"/>
      </a:defRPr>
    </a:lvl8pPr>
    <a:lvl9pPr marL="4126455" algn="l" defTabSz="1031614"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72" autoAdjust="0"/>
    <p:restoredTop sz="94643" autoAdjust="0"/>
  </p:normalViewPr>
  <p:slideViewPr>
    <p:cSldViewPr>
      <p:cViewPr varScale="1">
        <p:scale>
          <a:sx n="87" d="100"/>
          <a:sy n="87" d="100"/>
        </p:scale>
        <p:origin x="1296" y="90"/>
      </p:cViewPr>
      <p:guideLst>
        <p:guide orient="horz" pos="2161"/>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4302125" cy="3397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da-DK" dirty="0"/>
          </a:p>
        </p:txBody>
      </p:sp>
      <p:sp>
        <p:nvSpPr>
          <p:cNvPr id="3" name="Pladsholder til dato 2"/>
          <p:cNvSpPr>
            <a:spLocks noGrp="1"/>
          </p:cNvSpPr>
          <p:nvPr>
            <p:ph type="dt" sz="quarter" idx="1"/>
          </p:nvPr>
        </p:nvSpPr>
        <p:spPr>
          <a:xfrm>
            <a:off x="5621338" y="0"/>
            <a:ext cx="4303712" cy="33972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392774C-041D-4905-978C-FFE3F21C8F2F}" type="datetimeFigureOut">
              <a:rPr lang="da-DK"/>
              <a:pPr>
                <a:defRPr/>
              </a:pPr>
              <a:t>05-11-2015</a:t>
            </a:fld>
            <a:endParaRPr lang="da-DK" dirty="0"/>
          </a:p>
        </p:txBody>
      </p:sp>
      <p:sp>
        <p:nvSpPr>
          <p:cNvPr id="4" name="Pladsholder til sidefod 3"/>
          <p:cNvSpPr>
            <a:spLocks noGrp="1"/>
          </p:cNvSpPr>
          <p:nvPr>
            <p:ph type="ftr" sz="quarter" idx="2"/>
          </p:nvPr>
        </p:nvSpPr>
        <p:spPr>
          <a:xfrm>
            <a:off x="0" y="6456363"/>
            <a:ext cx="4302125" cy="3397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da-DK" dirty="0"/>
          </a:p>
        </p:txBody>
      </p:sp>
      <p:sp>
        <p:nvSpPr>
          <p:cNvPr id="5" name="Pladsholder til diasnummer 4"/>
          <p:cNvSpPr>
            <a:spLocks noGrp="1"/>
          </p:cNvSpPr>
          <p:nvPr>
            <p:ph type="sldNum" sz="quarter" idx="3"/>
          </p:nvPr>
        </p:nvSpPr>
        <p:spPr>
          <a:xfrm>
            <a:off x="5621338" y="6456363"/>
            <a:ext cx="4303712" cy="33972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B84B85E-48BF-4D9F-9E32-CC114E933A3B}" type="slidenum">
              <a:rPr lang="da-DK"/>
              <a:pPr>
                <a:defRPr/>
              </a:pPr>
              <a:t>‹nr.›</a:t>
            </a:fld>
            <a:endParaRPr lang="da-DK" dirty="0"/>
          </a:p>
        </p:txBody>
      </p:sp>
    </p:spTree>
    <p:extLst>
      <p:ext uri="{BB962C8B-B14F-4D97-AF65-F5344CB8AC3E}">
        <p14:creationId xmlns:p14="http://schemas.microsoft.com/office/powerpoint/2010/main" val="2801633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4302125" cy="3397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da-DK" dirty="0"/>
          </a:p>
        </p:txBody>
      </p:sp>
      <p:sp>
        <p:nvSpPr>
          <p:cNvPr id="3" name="Pladsholder til dato 2"/>
          <p:cNvSpPr>
            <a:spLocks noGrp="1"/>
          </p:cNvSpPr>
          <p:nvPr>
            <p:ph type="dt" idx="1"/>
          </p:nvPr>
        </p:nvSpPr>
        <p:spPr>
          <a:xfrm>
            <a:off x="5622925" y="0"/>
            <a:ext cx="4302125" cy="33972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3B945BC-9CEE-451E-9FFC-DB3ECE29CF69}" type="datetimeFigureOut">
              <a:rPr lang="da-DK"/>
              <a:pPr>
                <a:defRPr/>
              </a:pPr>
              <a:t>05-11-2015</a:t>
            </a:fld>
            <a:endParaRPr lang="da-DK" dirty="0"/>
          </a:p>
        </p:txBody>
      </p:sp>
      <p:sp>
        <p:nvSpPr>
          <p:cNvPr id="4" name="Pladsholder til diasbillede 3"/>
          <p:cNvSpPr>
            <a:spLocks noGrp="1" noRot="1" noChangeAspect="1"/>
          </p:cNvSpPr>
          <p:nvPr>
            <p:ph type="sldImg" idx="2"/>
          </p:nvPr>
        </p:nvSpPr>
        <p:spPr>
          <a:xfrm>
            <a:off x="3122613" y="509588"/>
            <a:ext cx="3681412" cy="2549525"/>
          </a:xfrm>
          <a:prstGeom prst="rect">
            <a:avLst/>
          </a:prstGeom>
          <a:noFill/>
          <a:ln w="12700">
            <a:solidFill>
              <a:prstClr val="black"/>
            </a:solidFill>
          </a:ln>
        </p:spPr>
        <p:txBody>
          <a:bodyPr vert="horz" lIns="91440" tIns="45720" rIns="91440" bIns="45720" rtlCol="0" anchor="ctr"/>
          <a:lstStyle/>
          <a:p>
            <a:pPr lvl="0"/>
            <a:endParaRPr lang="da-DK" noProof="0" dirty="0"/>
          </a:p>
        </p:txBody>
      </p:sp>
      <p:sp>
        <p:nvSpPr>
          <p:cNvPr id="5" name="Pladsholder til noter 4"/>
          <p:cNvSpPr>
            <a:spLocks noGrp="1"/>
          </p:cNvSpPr>
          <p:nvPr>
            <p:ph type="body" sz="quarter" idx="3"/>
          </p:nvPr>
        </p:nvSpPr>
        <p:spPr>
          <a:xfrm>
            <a:off x="992188" y="3228975"/>
            <a:ext cx="7942262" cy="3059113"/>
          </a:xfrm>
          <a:prstGeom prst="rect">
            <a:avLst/>
          </a:prstGeom>
        </p:spPr>
        <p:txBody>
          <a:bodyPr vert="horz" lIns="91440" tIns="45720" rIns="91440" bIns="45720" rtlCol="0">
            <a:normAutofit/>
          </a:bodyPr>
          <a:lstStyle/>
          <a:p>
            <a:pPr lvl="0"/>
            <a:r>
              <a:rPr lang="da-DK" noProof="0" smtClean="0"/>
              <a:t>Klik for at redigere typografi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a:p>
        </p:txBody>
      </p:sp>
      <p:sp>
        <p:nvSpPr>
          <p:cNvPr id="6" name="Pladsholder til sidefod 5"/>
          <p:cNvSpPr>
            <a:spLocks noGrp="1"/>
          </p:cNvSpPr>
          <p:nvPr>
            <p:ph type="ftr" sz="quarter" idx="4"/>
          </p:nvPr>
        </p:nvSpPr>
        <p:spPr>
          <a:xfrm>
            <a:off x="0" y="6456363"/>
            <a:ext cx="4302125" cy="3397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da-DK" dirty="0"/>
          </a:p>
        </p:txBody>
      </p:sp>
      <p:sp>
        <p:nvSpPr>
          <p:cNvPr id="7" name="Pladsholder til diasnummer 6"/>
          <p:cNvSpPr>
            <a:spLocks noGrp="1"/>
          </p:cNvSpPr>
          <p:nvPr>
            <p:ph type="sldNum" sz="quarter" idx="5"/>
          </p:nvPr>
        </p:nvSpPr>
        <p:spPr>
          <a:xfrm>
            <a:off x="5622925" y="6456363"/>
            <a:ext cx="4302125" cy="33972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2A30A6F-4515-4F89-B7D7-EE14AAA3D03A}" type="slidenum">
              <a:rPr lang="da-DK"/>
              <a:pPr>
                <a:defRPr/>
              </a:pPr>
              <a:t>‹nr.›</a:t>
            </a:fld>
            <a:endParaRPr lang="da-DK" dirty="0"/>
          </a:p>
        </p:txBody>
      </p:sp>
    </p:spTree>
    <p:extLst>
      <p:ext uri="{BB962C8B-B14F-4D97-AF65-F5344CB8AC3E}">
        <p14:creationId xmlns:p14="http://schemas.microsoft.com/office/powerpoint/2010/main" val="33741027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mn-lt"/>
        <a:ea typeface="+mn-ea"/>
        <a:cs typeface="+mn-cs"/>
      </a:defRPr>
    </a:lvl1pPr>
    <a:lvl2pPr marL="515807" algn="l" rtl="0" eaLnBrk="0" fontAlgn="base" hangingPunct="0">
      <a:spcBef>
        <a:spcPct val="30000"/>
      </a:spcBef>
      <a:spcAft>
        <a:spcPct val="0"/>
      </a:spcAft>
      <a:defRPr sz="1400" kern="1200">
        <a:solidFill>
          <a:schemeClr val="tx1"/>
        </a:solidFill>
        <a:latin typeface="+mn-lt"/>
        <a:ea typeface="+mn-ea"/>
        <a:cs typeface="+mn-cs"/>
      </a:defRPr>
    </a:lvl2pPr>
    <a:lvl3pPr marL="1031614" algn="l" rtl="0" eaLnBrk="0" fontAlgn="base" hangingPunct="0">
      <a:spcBef>
        <a:spcPct val="30000"/>
      </a:spcBef>
      <a:spcAft>
        <a:spcPct val="0"/>
      </a:spcAft>
      <a:defRPr sz="1400" kern="1200">
        <a:solidFill>
          <a:schemeClr val="tx1"/>
        </a:solidFill>
        <a:latin typeface="+mn-lt"/>
        <a:ea typeface="+mn-ea"/>
        <a:cs typeface="+mn-cs"/>
      </a:defRPr>
    </a:lvl3pPr>
    <a:lvl4pPr marL="1547421" algn="l" rtl="0" eaLnBrk="0" fontAlgn="base" hangingPunct="0">
      <a:spcBef>
        <a:spcPct val="30000"/>
      </a:spcBef>
      <a:spcAft>
        <a:spcPct val="0"/>
      </a:spcAft>
      <a:defRPr sz="1400" kern="1200">
        <a:solidFill>
          <a:schemeClr val="tx1"/>
        </a:solidFill>
        <a:latin typeface="+mn-lt"/>
        <a:ea typeface="+mn-ea"/>
        <a:cs typeface="+mn-cs"/>
      </a:defRPr>
    </a:lvl4pPr>
    <a:lvl5pPr marL="2063227" algn="l" rtl="0" eaLnBrk="0" fontAlgn="base" hangingPunct="0">
      <a:spcBef>
        <a:spcPct val="30000"/>
      </a:spcBef>
      <a:spcAft>
        <a:spcPct val="0"/>
      </a:spcAft>
      <a:defRPr sz="1400" kern="1200">
        <a:solidFill>
          <a:schemeClr val="tx1"/>
        </a:solidFill>
        <a:latin typeface="+mn-lt"/>
        <a:ea typeface="+mn-ea"/>
        <a:cs typeface="+mn-cs"/>
      </a:defRPr>
    </a:lvl5pPr>
    <a:lvl6pPr marL="2579034" algn="l" defTabSz="1031614" rtl="0" eaLnBrk="1" latinLnBrk="0" hangingPunct="1">
      <a:defRPr sz="1400" kern="1200">
        <a:solidFill>
          <a:schemeClr val="tx1"/>
        </a:solidFill>
        <a:latin typeface="+mn-lt"/>
        <a:ea typeface="+mn-ea"/>
        <a:cs typeface="+mn-cs"/>
      </a:defRPr>
    </a:lvl6pPr>
    <a:lvl7pPr marL="3094842" algn="l" defTabSz="1031614" rtl="0" eaLnBrk="1" latinLnBrk="0" hangingPunct="1">
      <a:defRPr sz="1400" kern="1200">
        <a:solidFill>
          <a:schemeClr val="tx1"/>
        </a:solidFill>
        <a:latin typeface="+mn-lt"/>
        <a:ea typeface="+mn-ea"/>
        <a:cs typeface="+mn-cs"/>
      </a:defRPr>
    </a:lvl7pPr>
    <a:lvl8pPr marL="3610648" algn="l" defTabSz="1031614" rtl="0" eaLnBrk="1" latinLnBrk="0" hangingPunct="1">
      <a:defRPr sz="1400" kern="1200">
        <a:solidFill>
          <a:schemeClr val="tx1"/>
        </a:solidFill>
        <a:latin typeface="+mn-lt"/>
        <a:ea typeface="+mn-ea"/>
        <a:cs typeface="+mn-cs"/>
      </a:defRPr>
    </a:lvl8pPr>
    <a:lvl9pPr marL="4126455" algn="l" defTabSz="1031614"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pPr>
              <a:defRPr/>
            </a:pPr>
            <a:fld id="{D2A30A6F-4515-4F89-B7D7-EE14AAA3D03A}" type="slidenum">
              <a:rPr lang="da-DK" smtClean="0"/>
              <a:pPr>
                <a:defRPr/>
              </a:pPr>
              <a:t>6</a:t>
            </a:fld>
            <a:endParaRPr lang="da-DK" dirty="0"/>
          </a:p>
        </p:txBody>
      </p:sp>
    </p:spTree>
    <p:extLst>
      <p:ext uri="{BB962C8B-B14F-4D97-AF65-F5344CB8AC3E}">
        <p14:creationId xmlns:p14="http://schemas.microsoft.com/office/powerpoint/2010/main" val="3213971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4" name="Pladsholder til indhold 3"/>
          <p:cNvSpPr>
            <a:spLocks noGrp="1"/>
          </p:cNvSpPr>
          <p:nvPr>
            <p:ph sz="half" idx="2"/>
          </p:nvPr>
        </p:nvSpPr>
        <p:spPr>
          <a:xfrm>
            <a:off x="6191260" y="1371013"/>
            <a:ext cx="3219441" cy="4115972"/>
          </a:xfrm>
          <a:solidFill>
            <a:schemeClr val="accent1">
              <a:lumMod val="75000"/>
            </a:schemeClr>
          </a:solidFill>
          <a:ln w="0">
            <a:noFill/>
          </a:ln>
          <a:effectLst>
            <a:outerShdw blurRad="76200" dir="13500000" sy="23000" kx="1200000" algn="br" rotWithShape="0">
              <a:prstClr val="black">
                <a:alpha val="20000"/>
              </a:prstClr>
            </a:outerShdw>
          </a:effectLst>
          <a:scene3d>
            <a:camera prst="orthographicFront"/>
            <a:lightRig rig="twoPt" dir="t"/>
          </a:scene3d>
          <a:sp3d prstMaterial="plastic">
            <a:bevelT w="228600" h="101600" prst="coolSlant"/>
          </a:sp3d>
        </p:spPr>
        <p:txBody>
          <a:bodyPr/>
          <a:lstStyle>
            <a:lvl1pPr>
              <a:defRPr sz="2300" b="1">
                <a:solidFill>
                  <a:schemeClr val="tx2">
                    <a:lumMod val="75000"/>
                  </a:schemeClr>
                </a:solidFill>
              </a:defRPr>
            </a:lvl1pPr>
            <a:lvl2pPr>
              <a:defRPr sz="1600">
                <a:latin typeface="Verdana" pitchFamily="34" charset="0"/>
                <a:ea typeface="Verdana" pitchFamily="34" charset="0"/>
                <a:cs typeface="Verdana" pitchFamily="34" charset="0"/>
              </a:defRPr>
            </a:lvl2pPr>
            <a:lvl3pPr>
              <a:defRPr sz="2300"/>
            </a:lvl3pPr>
            <a:lvl4pPr>
              <a:defRPr sz="2000"/>
            </a:lvl4pPr>
            <a:lvl5pPr>
              <a:defRPr sz="2000"/>
            </a:lvl5pPr>
            <a:lvl6pPr>
              <a:defRPr sz="2000"/>
            </a:lvl6pPr>
            <a:lvl7pPr>
              <a:defRPr sz="2000"/>
            </a:lvl7pPr>
            <a:lvl8pPr>
              <a:defRPr sz="2000"/>
            </a:lvl8pPr>
            <a:lvl9pPr>
              <a:defRPr sz="2000"/>
            </a:lvl9pPr>
          </a:lstStyle>
          <a:p>
            <a:pPr lvl="0"/>
            <a:r>
              <a:rPr lang="da-DK" dirty="0" smtClean="0"/>
              <a:t>Klik for at redigere typografi i masteren</a:t>
            </a:r>
          </a:p>
          <a:p>
            <a:pPr lvl="1"/>
            <a:r>
              <a:rPr lang="da-DK" dirty="0" smtClean="0"/>
              <a:t>Andet niveau</a:t>
            </a:r>
            <a:endParaRPr lang="da-DK" dirty="0"/>
          </a:p>
        </p:txBody>
      </p:sp>
      <p:sp>
        <p:nvSpPr>
          <p:cNvPr id="3" name="Pladsholder til indhold 2"/>
          <p:cNvSpPr>
            <a:spLocks noGrp="1"/>
          </p:cNvSpPr>
          <p:nvPr>
            <p:ph sz="half" idx="1"/>
          </p:nvPr>
        </p:nvSpPr>
        <p:spPr>
          <a:xfrm>
            <a:off x="2553874" y="1371013"/>
            <a:ext cx="3173038" cy="4115972"/>
          </a:xfrm>
          <a:solidFill>
            <a:schemeClr val="accent1">
              <a:lumMod val="75000"/>
            </a:schemeClr>
          </a:solidFill>
          <a:ln w="0">
            <a:noFill/>
          </a:ln>
          <a:effectLst>
            <a:outerShdw blurRad="76200" dir="13500000" sy="23000" kx="1200000" algn="br" rotWithShape="0">
              <a:prstClr val="black">
                <a:alpha val="20000"/>
              </a:prstClr>
            </a:outerShdw>
          </a:effectLst>
          <a:scene3d>
            <a:camera prst="orthographicFront"/>
            <a:lightRig rig="twoPt" dir="t"/>
          </a:scene3d>
          <a:sp3d prstMaterial="plastic">
            <a:bevelT w="228600" h="101600" prst="coolSlant"/>
          </a:sp3d>
        </p:spPr>
        <p:txBody>
          <a:bodyPr/>
          <a:lstStyle>
            <a:lvl1pPr>
              <a:defRPr sz="2300" b="1" baseline="0">
                <a:solidFill>
                  <a:schemeClr val="tx2">
                    <a:lumMod val="75000"/>
                  </a:schemeClr>
                </a:solidFill>
              </a:defRPr>
            </a:lvl1pPr>
            <a:lvl2pPr>
              <a:defRPr sz="1600">
                <a:latin typeface="Verdana" pitchFamily="34" charset="0"/>
                <a:ea typeface="Verdana" pitchFamily="34" charset="0"/>
                <a:cs typeface="Verdana" pitchFamily="34" charset="0"/>
              </a:defRPr>
            </a:lvl2pPr>
            <a:lvl3pPr>
              <a:defRPr sz="16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da-DK" dirty="0" smtClean="0"/>
              <a:t>Klik for at redigere typografi i masteren</a:t>
            </a:r>
          </a:p>
          <a:p>
            <a:pPr lvl="1"/>
            <a:r>
              <a:rPr lang="da-DK" dirty="0" smtClean="0"/>
              <a:t>Andet niveau</a:t>
            </a:r>
            <a:endParaRPr lang="da-DK"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95304" y="2695697"/>
            <a:ext cx="3259006" cy="1162050"/>
          </a:xfrm>
        </p:spPr>
        <p:txBody>
          <a:bodyPr anchor="b"/>
          <a:lstStyle>
            <a:lvl1pPr algn="l">
              <a:defRPr sz="2300" b="1">
                <a:solidFill>
                  <a:schemeClr val="tx2">
                    <a:lumMod val="75000"/>
                  </a:schemeClr>
                </a:solidFill>
              </a:defRPr>
            </a:lvl1pPr>
          </a:lstStyle>
          <a:p>
            <a:r>
              <a:rPr lang="da-DK" dirty="0" smtClean="0"/>
              <a:t>Klik for at redigere titeltypografi i masteren</a:t>
            </a:r>
            <a:endParaRPr lang="da-DK" dirty="0"/>
          </a:p>
        </p:txBody>
      </p:sp>
      <p:sp>
        <p:nvSpPr>
          <p:cNvPr id="3" name="Pladsholder til indhold 2"/>
          <p:cNvSpPr>
            <a:spLocks noGrp="1"/>
          </p:cNvSpPr>
          <p:nvPr>
            <p:ph idx="1"/>
          </p:nvPr>
        </p:nvSpPr>
        <p:spPr>
          <a:xfrm>
            <a:off x="3872972" y="1113766"/>
            <a:ext cx="5537729" cy="4801968"/>
          </a:xfrm>
        </p:spPr>
        <p:txBody>
          <a:bodyPr/>
          <a:lstStyle>
            <a:lvl1pPr>
              <a:defRPr sz="2300" b="1">
                <a:solidFill>
                  <a:schemeClr val="tx2">
                    <a:lumMod val="75000"/>
                  </a:schemeClr>
                </a:solidFill>
              </a:defRPr>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da-DK" dirty="0" smtClean="0"/>
              <a:t>Klik for at redigere typografi i masteren</a:t>
            </a:r>
          </a:p>
        </p:txBody>
      </p:sp>
      <p:sp>
        <p:nvSpPr>
          <p:cNvPr id="4" name="Pladsholder til tekst 3"/>
          <p:cNvSpPr>
            <a:spLocks noGrp="1"/>
          </p:cNvSpPr>
          <p:nvPr>
            <p:ph type="body" sz="half" idx="2"/>
          </p:nvPr>
        </p:nvSpPr>
        <p:spPr>
          <a:xfrm>
            <a:off x="495304" y="3943496"/>
            <a:ext cx="3259006" cy="1972236"/>
          </a:xfrm>
        </p:spPr>
        <p:txBody>
          <a:bodyPr/>
          <a:lstStyle>
            <a:lvl1pPr marL="0" indent="0">
              <a:buFont typeface="Arial" pitchFamily="34" charset="0"/>
              <a:buChar char="•"/>
              <a:defRPr sz="1600"/>
            </a:lvl1pPr>
            <a:lvl2pPr marL="515807" indent="0">
              <a:buNone/>
              <a:defRPr sz="1400"/>
            </a:lvl2pPr>
            <a:lvl3pPr marL="1031614" indent="0">
              <a:buNone/>
              <a:defRPr sz="1100"/>
            </a:lvl3pPr>
            <a:lvl4pPr marL="1547421" indent="0">
              <a:buNone/>
              <a:defRPr sz="1000"/>
            </a:lvl4pPr>
            <a:lvl5pPr marL="2063227" indent="0">
              <a:buNone/>
              <a:defRPr sz="1000"/>
            </a:lvl5pPr>
            <a:lvl6pPr marL="2579034" indent="0">
              <a:buNone/>
              <a:defRPr sz="1000"/>
            </a:lvl6pPr>
            <a:lvl7pPr marL="3094842" indent="0">
              <a:buNone/>
              <a:defRPr sz="1000"/>
            </a:lvl7pPr>
            <a:lvl8pPr marL="3610648" indent="0">
              <a:buNone/>
              <a:defRPr sz="1000"/>
            </a:lvl8pPr>
            <a:lvl9pPr marL="4126455" indent="0">
              <a:buNone/>
              <a:defRPr sz="1000"/>
            </a:lvl9pPr>
          </a:lstStyle>
          <a:p>
            <a:pPr lvl="0"/>
            <a:r>
              <a:rPr lang="en-US" dirty="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742950" y="2130427"/>
            <a:ext cx="8420100" cy="1470025"/>
          </a:xfrm>
        </p:spPr>
        <p:txBody>
          <a:bodyPr>
            <a:normAutofit/>
          </a:bodyPr>
          <a:lstStyle>
            <a:lvl1pPr>
              <a:defRPr sz="2300" b="1">
                <a:solidFill>
                  <a:schemeClr val="tx2">
                    <a:lumMod val="75000"/>
                  </a:schemeClr>
                </a:solidFill>
                <a:latin typeface="Verdana" pitchFamily="34" charset="0"/>
                <a:ea typeface="Verdana" pitchFamily="34" charset="0"/>
                <a:cs typeface="Verdana" pitchFamily="34" charset="0"/>
              </a:defRPr>
            </a:lvl1pPr>
          </a:lstStyle>
          <a:p>
            <a:r>
              <a:rPr lang="da-DK" dirty="0" smtClean="0"/>
              <a:t>Klik for at redigere titeltypografi i masteren</a:t>
            </a:r>
            <a:endParaRPr lang="da-DK" dirty="0"/>
          </a:p>
        </p:txBody>
      </p:sp>
      <p:sp>
        <p:nvSpPr>
          <p:cNvPr id="3" name="Undertitel 2"/>
          <p:cNvSpPr>
            <a:spLocks noGrp="1"/>
          </p:cNvSpPr>
          <p:nvPr>
            <p:ph type="subTitle" idx="1"/>
          </p:nvPr>
        </p:nvSpPr>
        <p:spPr>
          <a:xfrm>
            <a:off x="1485900" y="3771999"/>
            <a:ext cx="6934200" cy="1866803"/>
          </a:xfrm>
        </p:spPr>
        <p:txBody>
          <a:bodyPr>
            <a:normAutofit/>
          </a:bodyPr>
          <a:lstStyle>
            <a:lvl1pPr marL="0" indent="0" algn="ctr">
              <a:buNone/>
              <a:defRPr sz="1600">
                <a:solidFill>
                  <a:schemeClr val="tx1"/>
                </a:solidFill>
                <a:latin typeface="Verdana" pitchFamily="34" charset="0"/>
                <a:ea typeface="Verdana" pitchFamily="34" charset="0"/>
                <a:cs typeface="Verdana" pitchFamily="34" charset="0"/>
              </a:defRPr>
            </a:lvl1pPr>
            <a:lvl2pPr marL="515807" indent="0" algn="ctr">
              <a:buNone/>
              <a:defRPr>
                <a:solidFill>
                  <a:schemeClr val="tx1">
                    <a:tint val="75000"/>
                  </a:schemeClr>
                </a:solidFill>
              </a:defRPr>
            </a:lvl2pPr>
            <a:lvl3pPr marL="1031614" indent="0" algn="ctr">
              <a:buNone/>
              <a:defRPr>
                <a:solidFill>
                  <a:schemeClr val="tx1">
                    <a:tint val="75000"/>
                  </a:schemeClr>
                </a:solidFill>
              </a:defRPr>
            </a:lvl3pPr>
            <a:lvl4pPr marL="1547421" indent="0" algn="ctr">
              <a:buNone/>
              <a:defRPr>
                <a:solidFill>
                  <a:schemeClr val="tx1">
                    <a:tint val="75000"/>
                  </a:schemeClr>
                </a:solidFill>
              </a:defRPr>
            </a:lvl4pPr>
            <a:lvl5pPr marL="2063227" indent="0" algn="ctr">
              <a:buNone/>
              <a:defRPr>
                <a:solidFill>
                  <a:schemeClr val="tx1">
                    <a:tint val="75000"/>
                  </a:schemeClr>
                </a:solidFill>
              </a:defRPr>
            </a:lvl5pPr>
            <a:lvl6pPr marL="2579034" indent="0" algn="ctr">
              <a:buNone/>
              <a:defRPr>
                <a:solidFill>
                  <a:schemeClr val="tx1">
                    <a:tint val="75000"/>
                  </a:schemeClr>
                </a:solidFill>
              </a:defRPr>
            </a:lvl6pPr>
            <a:lvl7pPr marL="3094842" indent="0" algn="ctr">
              <a:buNone/>
              <a:defRPr>
                <a:solidFill>
                  <a:schemeClr val="tx1">
                    <a:tint val="75000"/>
                  </a:schemeClr>
                </a:solidFill>
              </a:defRPr>
            </a:lvl7pPr>
            <a:lvl8pPr marL="3610648" indent="0" algn="ctr">
              <a:buNone/>
              <a:defRPr>
                <a:solidFill>
                  <a:schemeClr val="tx1">
                    <a:tint val="75000"/>
                  </a:schemeClr>
                </a:solidFill>
              </a:defRPr>
            </a:lvl8pPr>
            <a:lvl9pPr marL="4126455" indent="0" algn="ctr">
              <a:buNone/>
              <a:defRPr>
                <a:solidFill>
                  <a:schemeClr val="tx1">
                    <a:tint val="75000"/>
                  </a:schemeClr>
                </a:solidFill>
              </a:defRPr>
            </a:lvl9pPr>
          </a:lstStyle>
          <a:p>
            <a:r>
              <a:rPr lang="da-DK" dirty="0" smtClean="0"/>
              <a:t>Klik for at redigere undertiteltypografien i masteren</a:t>
            </a:r>
            <a:endParaRPr lang="da-DK"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21719" y="1027081"/>
            <a:ext cx="7135416" cy="685990"/>
          </a:xfrm>
        </p:spPr>
        <p:txBody>
          <a:bodyPr/>
          <a:lstStyle/>
          <a:p>
            <a:r>
              <a:rPr lang="en-US"/>
              <a:t>Click to edit Master title style</a:t>
            </a:r>
            <a:endParaRPr lang="da-DK"/>
          </a:p>
        </p:txBody>
      </p:sp>
      <p:sp>
        <p:nvSpPr>
          <p:cNvPr id="3" name="Content Placeholder 2"/>
          <p:cNvSpPr>
            <a:spLocks noGrp="1"/>
          </p:cNvSpPr>
          <p:nvPr>
            <p:ph idx="1"/>
          </p:nvPr>
        </p:nvSpPr>
        <p:spPr>
          <a:xfrm>
            <a:off x="2321721" y="1798821"/>
            <a:ext cx="7088981" cy="4327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Billede 6" descr="´ppt EUC skabalon.jpg"/>
          <p:cNvPicPr>
            <a:picLocks noChangeAspect="1"/>
          </p:cNvPicPr>
          <p:nvPr userDrawn="1"/>
        </p:nvPicPr>
        <p:blipFill>
          <a:blip r:embed="rId7" cstate="print"/>
          <a:srcRect/>
          <a:stretch>
            <a:fillRect/>
          </a:stretch>
        </p:blipFill>
        <p:spPr bwMode="auto">
          <a:xfrm>
            <a:off x="0" y="2"/>
            <a:ext cx="9906000" cy="6858000"/>
          </a:xfrm>
          <a:prstGeom prst="rect">
            <a:avLst/>
          </a:prstGeom>
          <a:noFill/>
          <a:ln w="9525">
            <a:noFill/>
            <a:miter lim="800000"/>
            <a:headEnd/>
            <a:tailEnd/>
          </a:ln>
        </p:spPr>
      </p:pic>
      <p:sp>
        <p:nvSpPr>
          <p:cNvPr id="1027" name="Pladsholder til titel 1"/>
          <p:cNvSpPr>
            <a:spLocks noGrp="1"/>
          </p:cNvSpPr>
          <p:nvPr>
            <p:ph type="title"/>
          </p:nvPr>
        </p:nvSpPr>
        <p:spPr bwMode="auto">
          <a:xfrm>
            <a:off x="2321719" y="1027081"/>
            <a:ext cx="7135416" cy="685990"/>
          </a:xfrm>
          <a:prstGeom prst="rect">
            <a:avLst/>
          </a:prstGeom>
          <a:noFill/>
          <a:ln w="9525">
            <a:noFill/>
            <a:miter lim="800000"/>
            <a:headEnd/>
            <a:tailEnd/>
          </a:ln>
        </p:spPr>
        <p:txBody>
          <a:bodyPr vert="horz" wrap="square" lIns="103162" tIns="51581" rIns="103162" bIns="51581" numCol="1" anchor="ctr" anchorCtr="0" compatLnSpc="1">
            <a:prstTxWarp prst="textNoShape">
              <a:avLst/>
            </a:prstTxWarp>
          </a:bodyPr>
          <a:lstStyle/>
          <a:p>
            <a:pPr lvl="0"/>
            <a:r>
              <a:rPr lang="da-DK" smtClean="0"/>
              <a:t>Klik for at redigere titeltypografi i masteren</a:t>
            </a:r>
          </a:p>
        </p:txBody>
      </p:sp>
      <p:sp>
        <p:nvSpPr>
          <p:cNvPr id="1028" name="Pladsholder til tekst 2"/>
          <p:cNvSpPr>
            <a:spLocks noGrp="1"/>
          </p:cNvSpPr>
          <p:nvPr>
            <p:ph type="body" idx="1"/>
          </p:nvPr>
        </p:nvSpPr>
        <p:spPr bwMode="auto">
          <a:xfrm>
            <a:off x="2321721" y="1798821"/>
            <a:ext cx="7088981" cy="4327457"/>
          </a:xfrm>
          <a:prstGeom prst="rect">
            <a:avLst/>
          </a:prstGeom>
          <a:noFill/>
          <a:ln w="9525">
            <a:noFill/>
            <a:miter lim="800000"/>
            <a:headEnd/>
            <a:tailEnd/>
          </a:ln>
        </p:spPr>
        <p:txBody>
          <a:bodyPr vert="horz" wrap="square" lIns="103162" tIns="51581" rIns="103162" bIns="51581" numCol="1" anchor="t" anchorCtr="0" compatLnSpc="1">
            <a:prstTxWarp prst="textNoShape">
              <a:avLst/>
            </a:prstTxWarp>
          </a:bodyPr>
          <a:lstStyle/>
          <a:p>
            <a:pPr lvl="0"/>
            <a:r>
              <a:rPr lang="da-DK" smtClean="0"/>
              <a:t>Klik for at redigere typografi i masteren</a:t>
            </a:r>
          </a:p>
        </p:txBody>
      </p:sp>
      <p:sp>
        <p:nvSpPr>
          <p:cNvPr id="12" name="Rektangel 11"/>
          <p:cNvSpPr/>
          <p:nvPr userDrawn="1"/>
        </p:nvSpPr>
        <p:spPr>
          <a:xfrm>
            <a:off x="87969" y="6515978"/>
            <a:ext cx="3270075" cy="258058"/>
          </a:xfrm>
          <a:prstGeom prst="rect">
            <a:avLst/>
          </a:prstGeom>
          <a:noFill/>
          <a:effectLst>
            <a:outerShdw blurRad="76200" dir="13500000" sy="23000" kx="1200000" algn="br" rotWithShape="0">
              <a:prstClr val="black">
                <a:alpha val="20000"/>
              </a:prstClr>
            </a:outerShdw>
          </a:effectLst>
        </p:spPr>
        <p:txBody>
          <a:bodyPr wrap="none" lIns="103162" tIns="51581" rIns="103162" bIns="51581">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da-DK" sz="1000" b="1" i="1" dirty="0">
                <a:ln w="11430"/>
                <a:solidFill>
                  <a:schemeClr val="accent1">
                    <a:lumMod val="75000"/>
                  </a:schemeClr>
                </a:solidFill>
                <a:effectLst>
                  <a:outerShdw blurRad="50800" dist="38100" dir="10800000" algn="r" rotWithShape="0">
                    <a:prstClr val="black">
                      <a:alpha val="40000"/>
                    </a:prstClr>
                  </a:outerShdw>
                  <a:reflection blurRad="6350" stA="60000" endA="900" endPos="58000" dir="5400000" sy="-100000" algn="bl" rotWithShape="0"/>
                </a:effectLst>
                <a:latin typeface="Verdana" pitchFamily="34" charset="0"/>
                <a:ea typeface="Verdana" pitchFamily="34" charset="0"/>
                <a:cs typeface="Verdana" pitchFamily="34" charset="0"/>
              </a:rPr>
              <a:t>- et godt sted at være, et godt sted at lære</a:t>
            </a:r>
            <a:endParaRPr lang="da-DK" sz="1000" b="1" dirty="0">
              <a:ln w="11430"/>
              <a:solidFill>
                <a:schemeClr val="accent1">
                  <a:lumMod val="75000"/>
                </a:schemeClr>
              </a:solidFill>
              <a:effectLst>
                <a:outerShdw blurRad="50800" dist="38100" dir="10800000" algn="r" rotWithShape="0">
                  <a:prstClr val="black">
                    <a:alpha val="40000"/>
                  </a:prstClr>
                </a:outerShdw>
                <a:reflection blurRad="6350" stA="60000" endA="900" endPos="58000" dir="5400000" sy="-100000" algn="bl" rotWithShape="0"/>
              </a:effectLst>
              <a:latin typeface="+mn-lt"/>
            </a:endParaRPr>
          </a:p>
        </p:txBody>
      </p:sp>
    </p:spTree>
  </p:cSld>
  <p:clrMap bg1="lt1" tx1="dk1" bg2="lt2" tx2="dk2" accent1="accent1" accent2="accent2" accent3="accent3" accent4="accent4" accent5="accent5" accent6="accent6" hlink="hlink" folHlink="folHlink"/>
  <p:sldLayoutIdLst>
    <p:sldLayoutId id="2147483653" r:id="rId1"/>
    <p:sldLayoutId id="2147483652" r:id="rId2"/>
    <p:sldLayoutId id="2147483651" r:id="rId3"/>
    <p:sldLayoutId id="2147483650" r:id="rId4"/>
    <p:sldLayoutId id="2147483649" r:id="rId5"/>
  </p:sldLayoutIdLst>
  <p:txStyles>
    <p:titleStyle>
      <a:lvl1pPr algn="l" rtl="0" eaLnBrk="0" fontAlgn="base" hangingPunct="0">
        <a:spcBef>
          <a:spcPct val="0"/>
        </a:spcBef>
        <a:spcAft>
          <a:spcPct val="0"/>
        </a:spcAft>
        <a:defRPr sz="2300" b="1" kern="1200">
          <a:solidFill>
            <a:srgbClr val="17375E"/>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300" b="1">
          <a:solidFill>
            <a:srgbClr val="17375E"/>
          </a:solidFill>
          <a:latin typeface="Verdana" pitchFamily="34" charset="0"/>
        </a:defRPr>
      </a:lvl2pPr>
      <a:lvl3pPr algn="l" rtl="0" eaLnBrk="0" fontAlgn="base" hangingPunct="0">
        <a:spcBef>
          <a:spcPct val="0"/>
        </a:spcBef>
        <a:spcAft>
          <a:spcPct val="0"/>
        </a:spcAft>
        <a:defRPr sz="2300" b="1">
          <a:solidFill>
            <a:srgbClr val="17375E"/>
          </a:solidFill>
          <a:latin typeface="Verdana" pitchFamily="34" charset="0"/>
        </a:defRPr>
      </a:lvl3pPr>
      <a:lvl4pPr algn="l" rtl="0" eaLnBrk="0" fontAlgn="base" hangingPunct="0">
        <a:spcBef>
          <a:spcPct val="0"/>
        </a:spcBef>
        <a:spcAft>
          <a:spcPct val="0"/>
        </a:spcAft>
        <a:defRPr sz="2300" b="1">
          <a:solidFill>
            <a:srgbClr val="17375E"/>
          </a:solidFill>
          <a:latin typeface="Verdana" pitchFamily="34" charset="0"/>
        </a:defRPr>
      </a:lvl4pPr>
      <a:lvl5pPr algn="l" rtl="0" eaLnBrk="0" fontAlgn="base" hangingPunct="0">
        <a:spcBef>
          <a:spcPct val="0"/>
        </a:spcBef>
        <a:spcAft>
          <a:spcPct val="0"/>
        </a:spcAft>
        <a:defRPr sz="2300" b="1">
          <a:solidFill>
            <a:srgbClr val="17375E"/>
          </a:solidFill>
          <a:latin typeface="Verdana" pitchFamily="34" charset="0"/>
        </a:defRPr>
      </a:lvl5pPr>
      <a:lvl6pPr marL="515807" algn="l" rtl="0" fontAlgn="base">
        <a:spcBef>
          <a:spcPct val="0"/>
        </a:spcBef>
        <a:spcAft>
          <a:spcPct val="0"/>
        </a:spcAft>
        <a:defRPr sz="2300" b="1">
          <a:solidFill>
            <a:srgbClr val="17375E"/>
          </a:solidFill>
          <a:latin typeface="Verdana" pitchFamily="34" charset="0"/>
        </a:defRPr>
      </a:lvl6pPr>
      <a:lvl7pPr marL="1031614" algn="l" rtl="0" fontAlgn="base">
        <a:spcBef>
          <a:spcPct val="0"/>
        </a:spcBef>
        <a:spcAft>
          <a:spcPct val="0"/>
        </a:spcAft>
        <a:defRPr sz="2300" b="1">
          <a:solidFill>
            <a:srgbClr val="17375E"/>
          </a:solidFill>
          <a:latin typeface="Verdana" pitchFamily="34" charset="0"/>
        </a:defRPr>
      </a:lvl7pPr>
      <a:lvl8pPr marL="1547421" algn="l" rtl="0" fontAlgn="base">
        <a:spcBef>
          <a:spcPct val="0"/>
        </a:spcBef>
        <a:spcAft>
          <a:spcPct val="0"/>
        </a:spcAft>
        <a:defRPr sz="2300" b="1">
          <a:solidFill>
            <a:srgbClr val="17375E"/>
          </a:solidFill>
          <a:latin typeface="Verdana" pitchFamily="34" charset="0"/>
        </a:defRPr>
      </a:lvl8pPr>
      <a:lvl9pPr marL="2063227" algn="l" rtl="0" fontAlgn="base">
        <a:spcBef>
          <a:spcPct val="0"/>
        </a:spcBef>
        <a:spcAft>
          <a:spcPct val="0"/>
        </a:spcAft>
        <a:defRPr sz="2300" b="1">
          <a:solidFill>
            <a:srgbClr val="17375E"/>
          </a:solidFill>
          <a:latin typeface="Verdana" pitchFamily="34" charset="0"/>
        </a:defRPr>
      </a:lvl9pPr>
    </p:titleStyle>
    <p:bodyStyle>
      <a:lvl1pPr marL="386855" indent="-386855" algn="l" rtl="0" eaLnBrk="0" fontAlgn="base" hangingPunct="0">
        <a:spcBef>
          <a:spcPct val="20000"/>
        </a:spcBef>
        <a:spcAft>
          <a:spcPct val="0"/>
        </a:spcAft>
        <a:defRPr sz="1600" kern="1200">
          <a:solidFill>
            <a:schemeClr val="tx1"/>
          </a:solidFill>
          <a:latin typeface="Verdana" pitchFamily="34" charset="0"/>
          <a:ea typeface="Verdana" pitchFamily="34" charset="0"/>
          <a:cs typeface="Verdana" pitchFamily="34" charset="0"/>
        </a:defRPr>
      </a:lvl1pPr>
      <a:lvl2pPr marL="838186" indent="-322380" algn="l" rtl="0" eaLnBrk="0" fontAlgn="base" hangingPunct="0">
        <a:spcBef>
          <a:spcPct val="20000"/>
        </a:spcBef>
        <a:spcAft>
          <a:spcPct val="0"/>
        </a:spcAft>
        <a:defRPr sz="1800" kern="1200">
          <a:solidFill>
            <a:schemeClr val="tx1"/>
          </a:solidFill>
          <a:latin typeface="+mn-lt"/>
          <a:ea typeface="+mn-ea"/>
          <a:cs typeface="+mn-cs"/>
        </a:defRPr>
      </a:lvl2pPr>
      <a:lvl3pPr marL="1289517" indent="-257903" algn="l" rtl="0" eaLnBrk="0" fontAlgn="base" hangingPunct="0">
        <a:spcBef>
          <a:spcPct val="20000"/>
        </a:spcBef>
        <a:spcAft>
          <a:spcPct val="0"/>
        </a:spcAft>
        <a:defRPr sz="1800" kern="1200">
          <a:solidFill>
            <a:schemeClr val="tx1"/>
          </a:solidFill>
          <a:latin typeface="+mn-lt"/>
          <a:ea typeface="+mn-ea"/>
          <a:cs typeface="+mn-cs"/>
        </a:defRPr>
      </a:lvl3pPr>
      <a:lvl4pPr marL="1805324" indent="-257903" algn="l" rtl="0" eaLnBrk="0" fontAlgn="base" hangingPunct="0">
        <a:spcBef>
          <a:spcPct val="20000"/>
        </a:spcBef>
        <a:spcAft>
          <a:spcPct val="0"/>
        </a:spcAft>
        <a:defRPr sz="1800" kern="1200">
          <a:solidFill>
            <a:schemeClr val="tx1"/>
          </a:solidFill>
          <a:latin typeface="+mn-lt"/>
          <a:ea typeface="+mn-ea"/>
          <a:cs typeface="+mn-cs"/>
        </a:defRPr>
      </a:lvl4pPr>
      <a:lvl5pPr marL="2321131" indent="-257903" algn="l" rtl="0" eaLnBrk="0" fontAlgn="base" hangingPunct="0">
        <a:spcBef>
          <a:spcPct val="20000"/>
        </a:spcBef>
        <a:spcAft>
          <a:spcPct val="0"/>
        </a:spcAft>
        <a:defRPr sz="1800" kern="1200">
          <a:solidFill>
            <a:schemeClr val="tx1"/>
          </a:solidFill>
          <a:latin typeface="+mn-lt"/>
          <a:ea typeface="+mn-ea"/>
          <a:cs typeface="+mn-cs"/>
        </a:defRPr>
      </a:lvl5pPr>
      <a:lvl6pPr marL="2836938"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52745"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68553"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84358"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da-DK"/>
      </a:defPPr>
      <a:lvl1pPr marL="0" algn="l" defTabSz="1031614" rtl="0" eaLnBrk="1" latinLnBrk="0" hangingPunct="1">
        <a:defRPr sz="2000" kern="1200">
          <a:solidFill>
            <a:schemeClr val="tx1"/>
          </a:solidFill>
          <a:latin typeface="+mn-lt"/>
          <a:ea typeface="+mn-ea"/>
          <a:cs typeface="+mn-cs"/>
        </a:defRPr>
      </a:lvl1pPr>
      <a:lvl2pPr marL="515807" algn="l" defTabSz="1031614" rtl="0" eaLnBrk="1" latinLnBrk="0" hangingPunct="1">
        <a:defRPr sz="2000" kern="1200">
          <a:solidFill>
            <a:schemeClr val="tx1"/>
          </a:solidFill>
          <a:latin typeface="+mn-lt"/>
          <a:ea typeface="+mn-ea"/>
          <a:cs typeface="+mn-cs"/>
        </a:defRPr>
      </a:lvl2pPr>
      <a:lvl3pPr marL="1031614" algn="l" defTabSz="1031614" rtl="0" eaLnBrk="1" latinLnBrk="0" hangingPunct="1">
        <a:defRPr sz="2000" kern="1200">
          <a:solidFill>
            <a:schemeClr val="tx1"/>
          </a:solidFill>
          <a:latin typeface="+mn-lt"/>
          <a:ea typeface="+mn-ea"/>
          <a:cs typeface="+mn-cs"/>
        </a:defRPr>
      </a:lvl3pPr>
      <a:lvl4pPr marL="1547421" algn="l" defTabSz="1031614" rtl="0" eaLnBrk="1" latinLnBrk="0" hangingPunct="1">
        <a:defRPr sz="2000" kern="1200">
          <a:solidFill>
            <a:schemeClr val="tx1"/>
          </a:solidFill>
          <a:latin typeface="+mn-lt"/>
          <a:ea typeface="+mn-ea"/>
          <a:cs typeface="+mn-cs"/>
        </a:defRPr>
      </a:lvl4pPr>
      <a:lvl5pPr marL="2063227" algn="l" defTabSz="1031614" rtl="0" eaLnBrk="1" latinLnBrk="0" hangingPunct="1">
        <a:defRPr sz="2000" kern="1200">
          <a:solidFill>
            <a:schemeClr val="tx1"/>
          </a:solidFill>
          <a:latin typeface="+mn-lt"/>
          <a:ea typeface="+mn-ea"/>
          <a:cs typeface="+mn-cs"/>
        </a:defRPr>
      </a:lvl5pPr>
      <a:lvl6pPr marL="2579034" algn="l" defTabSz="1031614" rtl="0" eaLnBrk="1" latinLnBrk="0" hangingPunct="1">
        <a:defRPr sz="2000" kern="1200">
          <a:solidFill>
            <a:schemeClr val="tx1"/>
          </a:solidFill>
          <a:latin typeface="+mn-lt"/>
          <a:ea typeface="+mn-ea"/>
          <a:cs typeface="+mn-cs"/>
        </a:defRPr>
      </a:lvl6pPr>
      <a:lvl7pPr marL="3094842" algn="l" defTabSz="1031614" rtl="0" eaLnBrk="1" latinLnBrk="0" hangingPunct="1">
        <a:defRPr sz="2000" kern="1200">
          <a:solidFill>
            <a:schemeClr val="tx1"/>
          </a:solidFill>
          <a:latin typeface="+mn-lt"/>
          <a:ea typeface="+mn-ea"/>
          <a:cs typeface="+mn-cs"/>
        </a:defRPr>
      </a:lvl7pPr>
      <a:lvl8pPr marL="3610648" algn="l" defTabSz="1031614" rtl="0" eaLnBrk="1" latinLnBrk="0" hangingPunct="1">
        <a:defRPr sz="2000" kern="1200">
          <a:solidFill>
            <a:schemeClr val="tx1"/>
          </a:solidFill>
          <a:latin typeface="+mn-lt"/>
          <a:ea typeface="+mn-ea"/>
          <a:cs typeface="+mn-cs"/>
        </a:defRPr>
      </a:lvl8pPr>
      <a:lvl9pPr marL="4126455" algn="l" defTabSz="103161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tile tx="0" ty="0" sx="100000" sy="100000" flip="none" algn="tl"/>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928664" y="1052736"/>
            <a:ext cx="6984776" cy="432048"/>
          </a:xfrm>
        </p:spPr>
        <p:txBody>
          <a:bodyPr>
            <a:noAutofit/>
          </a:bodyPr>
          <a:lstStyle/>
          <a:p>
            <a:pPr algn="ctr"/>
            <a:r>
              <a:rPr lang="da-DK" sz="2400" i="1" dirty="0">
                <a:latin typeface="Arial Narrow" panose="020B0606020202030204" pitchFamily="34" charset="0"/>
              </a:rPr>
              <a:t>Præsentation  af Tina Karsberg Nygaard</a:t>
            </a:r>
            <a:endParaRPr lang="da-DK" sz="2400" dirty="0">
              <a:latin typeface="Arial Narrow" panose="020B0606020202030204" pitchFamily="34" charset="0"/>
            </a:endParaRPr>
          </a:p>
        </p:txBody>
      </p:sp>
      <p:sp>
        <p:nvSpPr>
          <p:cNvPr id="6" name="Undertitel 5"/>
          <p:cNvSpPr>
            <a:spLocks noGrp="1"/>
          </p:cNvSpPr>
          <p:nvPr>
            <p:ph type="subTitle" idx="1"/>
          </p:nvPr>
        </p:nvSpPr>
        <p:spPr>
          <a:xfrm>
            <a:off x="1928664" y="1508413"/>
            <a:ext cx="7283524" cy="5090122"/>
          </a:xfrm>
        </p:spPr>
        <p:txBody>
          <a:bodyPr>
            <a:normAutofit/>
          </a:bodyPr>
          <a:lstStyle/>
          <a:p>
            <a:pPr marL="285750" indent="-285750" algn="l">
              <a:lnSpc>
                <a:spcPct val="150000"/>
              </a:lnSpc>
              <a:buFont typeface="Arial" panose="020B0604020202020204" pitchFamily="34" charset="0"/>
              <a:buChar char="•"/>
            </a:pPr>
            <a:r>
              <a:rPr lang="da-DK" sz="1800" dirty="0">
                <a:latin typeface="Arial Narrow" panose="020B0606020202030204" pitchFamily="34" charset="0"/>
              </a:rPr>
              <a:t>39 år</a:t>
            </a:r>
          </a:p>
          <a:p>
            <a:pPr marL="285750" indent="-285750" algn="l">
              <a:lnSpc>
                <a:spcPct val="150000"/>
              </a:lnSpc>
              <a:buFont typeface="Arial" panose="020B0604020202020204" pitchFamily="34" charset="0"/>
              <a:buChar char="•"/>
            </a:pPr>
            <a:r>
              <a:rPr lang="da-DK" sz="1800" dirty="0">
                <a:latin typeface="Arial Narrow" panose="020B0606020202030204" pitchFamily="34" charset="0"/>
              </a:rPr>
              <a:t>Til dagligt bosiddende i Slagelse</a:t>
            </a:r>
          </a:p>
          <a:p>
            <a:pPr marL="285750" indent="-285750" algn="l">
              <a:lnSpc>
                <a:spcPct val="150000"/>
              </a:lnSpc>
              <a:buFont typeface="Arial" panose="020B0604020202020204" pitchFamily="34" charset="0"/>
              <a:buChar char="•"/>
            </a:pPr>
            <a:r>
              <a:rPr lang="da-DK" sz="1800" dirty="0">
                <a:latin typeface="Arial Narrow" panose="020B0606020202030204" pitchFamily="34" charset="0"/>
              </a:rPr>
              <a:t>Arbejder til dagligt hos EUC Sjælland (Erhvervsskole) i </a:t>
            </a:r>
            <a:r>
              <a:rPr lang="da-DK" sz="1800" dirty="0" smtClean="0">
                <a:latin typeface="Arial Narrow" panose="020B0606020202030204" pitchFamily="34" charset="0"/>
              </a:rPr>
              <a:t>Næstved som indkøber – arbejder kun med indkøb og indkøbsrelateret projekter</a:t>
            </a:r>
            <a:endParaRPr lang="da-DK" sz="1800" dirty="0">
              <a:latin typeface="Arial Narrow" panose="020B0606020202030204" pitchFamily="34" charset="0"/>
            </a:endParaRPr>
          </a:p>
          <a:p>
            <a:pPr marL="285750" indent="-285750" algn="l">
              <a:lnSpc>
                <a:spcPct val="150000"/>
              </a:lnSpc>
              <a:buFont typeface="Arial" panose="020B0604020202020204" pitchFamily="34" charset="0"/>
              <a:buChar char="•"/>
            </a:pPr>
            <a:r>
              <a:rPr lang="da-DK" sz="1800" dirty="0" smtClean="0">
                <a:latin typeface="Arial Narrow" panose="020B0606020202030204" pitchFamily="34" charset="0"/>
              </a:rPr>
              <a:t>Til </a:t>
            </a:r>
            <a:r>
              <a:rPr lang="da-DK" sz="1800" dirty="0">
                <a:latin typeface="Arial Narrow" panose="020B0606020202030204" pitchFamily="34" charset="0"/>
              </a:rPr>
              <a:t>februar har jeg været ansat i den stilling i 6 år </a:t>
            </a:r>
            <a:r>
              <a:rPr lang="da-DK" sz="1800" dirty="0" smtClean="0">
                <a:latin typeface="Arial Narrow" panose="020B0606020202030204" pitchFamily="34" charset="0"/>
              </a:rPr>
              <a:t>Sidder </a:t>
            </a:r>
            <a:r>
              <a:rPr lang="da-DK" sz="1800" dirty="0">
                <a:latin typeface="Arial Narrow" panose="020B0606020202030204" pitchFamily="34" charset="0"/>
              </a:rPr>
              <a:t>i Rådgivningsgruppen -  udpeget af Danske </a:t>
            </a:r>
            <a:r>
              <a:rPr lang="da-DK" sz="1800" dirty="0" smtClean="0">
                <a:latin typeface="Arial Narrow" panose="020B0606020202030204" pitchFamily="34" charset="0"/>
              </a:rPr>
              <a:t>Erhvervsskoler</a:t>
            </a:r>
          </a:p>
          <a:p>
            <a:pPr marL="285750" indent="-285750" algn="l">
              <a:lnSpc>
                <a:spcPct val="150000"/>
              </a:lnSpc>
              <a:buFont typeface="Arial" panose="020B0604020202020204" pitchFamily="34" charset="0"/>
              <a:buChar char="•"/>
            </a:pPr>
            <a:r>
              <a:rPr lang="da-DK" sz="1800" dirty="0" smtClean="0">
                <a:latin typeface="Arial Narrow" panose="020B0606020202030204" pitchFamily="34" charset="0"/>
              </a:rPr>
              <a:t>Arbejder </a:t>
            </a:r>
            <a:r>
              <a:rPr lang="da-DK" sz="1800" dirty="0">
                <a:latin typeface="Arial Narrow" panose="020B0606020202030204" pitchFamily="34" charset="0"/>
              </a:rPr>
              <a:t>i tæt samarbejde med vores indkøbsfællesskab IFIRS, hvor </a:t>
            </a:r>
            <a:r>
              <a:rPr lang="da-DK" sz="1800" dirty="0" smtClean="0">
                <a:latin typeface="Arial Narrow" panose="020B0606020202030204" pitchFamily="34" charset="0"/>
              </a:rPr>
              <a:t>jeg </a:t>
            </a:r>
            <a:r>
              <a:rPr lang="da-DK" sz="1800" dirty="0">
                <a:latin typeface="Arial Narrow" panose="020B0606020202030204" pitchFamily="34" charset="0"/>
              </a:rPr>
              <a:t>af og til frikøbes til udarbejdelse af forskellige projekter</a:t>
            </a:r>
          </a:p>
          <a:p>
            <a:pPr marL="285750" indent="-285750" algn="l">
              <a:lnSpc>
                <a:spcPct val="150000"/>
              </a:lnSpc>
              <a:buFont typeface="Arial" panose="020B0604020202020204" pitchFamily="34" charset="0"/>
              <a:buChar char="•"/>
            </a:pPr>
            <a:r>
              <a:rPr lang="da-DK" sz="1800" dirty="0" smtClean="0">
                <a:latin typeface="Arial Narrow" panose="020B0606020202030204" pitchFamily="34" charset="0"/>
              </a:rPr>
              <a:t>Ansvarlig </a:t>
            </a:r>
            <a:r>
              <a:rPr lang="da-DK" sz="1800" dirty="0">
                <a:latin typeface="Arial Narrow" panose="020B0606020202030204" pitchFamily="34" charset="0"/>
              </a:rPr>
              <a:t>for en ERFA- gruppe som hedder FUI, der er </a:t>
            </a:r>
            <a:r>
              <a:rPr lang="da-DK" sz="1800" dirty="0" smtClean="0">
                <a:latin typeface="Arial Narrow" panose="020B0606020202030204" pitchFamily="34" charset="0"/>
              </a:rPr>
              <a:t>en </a:t>
            </a:r>
            <a:r>
              <a:rPr lang="da-DK" sz="1800" dirty="0" err="1" smtClean="0">
                <a:latin typeface="Arial Narrow" panose="020B0606020202030204" pitchFamily="34" charset="0"/>
              </a:rPr>
              <a:t>indkøbsERFAgruppe</a:t>
            </a:r>
            <a:r>
              <a:rPr lang="da-DK" sz="1800" dirty="0">
                <a:latin typeface="Arial Narrow" panose="020B0606020202030204" pitchFamily="34" charset="0"/>
              </a:rPr>
              <a:t>, som </a:t>
            </a:r>
            <a:r>
              <a:rPr lang="da-DK" sz="1800" dirty="0" err="1">
                <a:latin typeface="Arial Narrow" panose="020B0606020202030204" pitchFamily="34" charset="0"/>
              </a:rPr>
              <a:t>faciliteres</a:t>
            </a:r>
            <a:r>
              <a:rPr lang="da-DK" sz="1800" dirty="0">
                <a:latin typeface="Arial Narrow" panose="020B0606020202030204" pitchFamily="34" charset="0"/>
              </a:rPr>
              <a:t> af IFIRS</a:t>
            </a:r>
          </a:p>
          <a:p>
            <a:pPr algn="l"/>
            <a:endParaRPr lang="da-DK"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algn="ctr"/>
            <a:r>
              <a:rPr lang="da-DK" sz="2400" dirty="0" smtClean="0">
                <a:latin typeface="Arial Narrow" panose="020B0606020202030204" pitchFamily="34" charset="0"/>
              </a:rPr>
              <a:t>SAS – Ny mulighed for opfølgning</a:t>
            </a:r>
            <a:endParaRPr lang="da-DK" sz="2400" dirty="0">
              <a:latin typeface="Arial Narrow" panose="020B0606020202030204" pitchFamily="34" charset="0"/>
            </a:endParaRPr>
          </a:p>
        </p:txBody>
      </p:sp>
      <p:sp>
        <p:nvSpPr>
          <p:cNvPr id="5" name="Pladsholder til indhold 4"/>
          <p:cNvSpPr>
            <a:spLocks noGrp="1"/>
          </p:cNvSpPr>
          <p:nvPr>
            <p:ph idx="1"/>
          </p:nvPr>
        </p:nvSpPr>
        <p:spPr>
          <a:xfrm>
            <a:off x="1712640" y="1713071"/>
            <a:ext cx="7135414" cy="4798531"/>
          </a:xfrm>
        </p:spPr>
        <p:txBody>
          <a:bodyPr/>
          <a:lstStyle/>
          <a:p>
            <a:pPr marL="285750" indent="-285750">
              <a:lnSpc>
                <a:spcPct val="150000"/>
              </a:lnSpc>
              <a:buFont typeface="Arial" panose="020B0604020202020204" pitchFamily="34" charset="0"/>
              <a:buChar char="•"/>
            </a:pPr>
            <a:r>
              <a:rPr lang="da-DK" sz="1800" dirty="0" err="1" smtClean="0">
                <a:latin typeface="Arial Narrow" panose="020B0606020202030204" pitchFamily="34" charset="0"/>
              </a:rPr>
              <a:t>Sas</a:t>
            </a:r>
            <a:r>
              <a:rPr lang="da-DK" sz="1800" dirty="0" smtClean="0">
                <a:latin typeface="Arial Narrow" panose="020B0606020202030204" pitchFamily="34" charset="0"/>
              </a:rPr>
              <a:t> indkøbsanalyse er er analyse- og rapportværktøj, der giver overblik over det fakturerede forbrug og støtter dermed den offentlige indkøber i en udbudsproces.</a:t>
            </a:r>
          </a:p>
          <a:p>
            <a:pPr marL="285750" indent="-285750">
              <a:lnSpc>
                <a:spcPct val="150000"/>
              </a:lnSpc>
              <a:buFont typeface="Arial" panose="020B0604020202020204" pitchFamily="34" charset="0"/>
              <a:buChar char="•"/>
            </a:pPr>
            <a:endParaRPr lang="da-DK" sz="1800" dirty="0">
              <a:latin typeface="Arial Narrow" panose="020B0606020202030204" pitchFamily="34" charset="0"/>
            </a:endParaRPr>
          </a:p>
          <a:p>
            <a:pPr marL="285750" indent="-285750">
              <a:lnSpc>
                <a:spcPct val="150000"/>
              </a:lnSpc>
              <a:buFont typeface="Arial" panose="020B0604020202020204" pitchFamily="34" charset="0"/>
              <a:buChar char="•"/>
            </a:pPr>
            <a:r>
              <a:rPr lang="da-DK" sz="1800" dirty="0" smtClean="0">
                <a:latin typeface="Arial Narrow" panose="020B0606020202030204" pitchFamily="34" charset="0"/>
              </a:rPr>
              <a:t>SAS indkøbsanalyse gør det muligt at analysere fakturalinjer på varelinjeniveau.</a:t>
            </a:r>
          </a:p>
          <a:p>
            <a:pPr marL="285750" indent="-285750">
              <a:lnSpc>
                <a:spcPct val="150000"/>
              </a:lnSpc>
              <a:buFont typeface="Arial" panose="020B0604020202020204" pitchFamily="34" charset="0"/>
              <a:buChar char="•"/>
            </a:pPr>
            <a:r>
              <a:rPr lang="da-DK" sz="1800" dirty="0" smtClean="0">
                <a:latin typeface="Arial Narrow" panose="020B0606020202030204" pitchFamily="34" charset="0"/>
              </a:rPr>
              <a:t>Man skal dog ikke underkende det meget store arbejde der ligger i at få kategoriseret data, inden systemet er anvendeligt.</a:t>
            </a:r>
            <a:endParaRPr lang="da-DK" sz="1800" dirty="0">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3"/>
          <p:cNvGraphicFramePr>
            <a:graphicFrameLocks noGrp="1"/>
          </p:cNvGraphicFramePr>
          <p:nvPr>
            <p:extLst>
              <p:ext uri="{D42A27DB-BD31-4B8C-83A1-F6EECF244321}">
                <p14:modId xmlns:p14="http://schemas.microsoft.com/office/powerpoint/2010/main" val="2012617986"/>
              </p:ext>
            </p:extLst>
          </p:nvPr>
        </p:nvGraphicFramePr>
        <p:xfrm>
          <a:off x="1784647" y="1052741"/>
          <a:ext cx="7344816" cy="5400612"/>
        </p:xfrm>
        <a:graphic>
          <a:graphicData uri="http://schemas.openxmlformats.org/drawingml/2006/table">
            <a:tbl>
              <a:tblPr>
                <a:tableStyleId>{5C22544A-7EE6-4342-B048-85BDC9FD1C3A}</a:tableStyleId>
              </a:tblPr>
              <a:tblGrid>
                <a:gridCol w="1192586"/>
                <a:gridCol w="1315632"/>
                <a:gridCol w="1173656"/>
                <a:gridCol w="1410280"/>
                <a:gridCol w="2252662"/>
              </a:tblGrid>
              <a:tr h="120179">
                <a:tc>
                  <a:txBody>
                    <a:bodyPr/>
                    <a:lstStyle/>
                    <a:p>
                      <a:pPr algn="l" fontAlgn="b"/>
                      <a:r>
                        <a:rPr lang="da-DK" sz="600" u="none" strike="noStrike">
                          <a:effectLst/>
                        </a:rPr>
                        <a:t>Produkt ID</a:t>
                      </a:r>
                      <a:endParaRPr lang="da-DK" sz="600" b="1" i="0" u="none" strike="noStrike">
                        <a:solidFill>
                          <a:srgbClr val="FFFFFF"/>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beløb ekskl.moms</a:t>
                      </a:r>
                      <a:endParaRPr lang="da-DK" sz="600" b="1" i="0" u="none" strike="noStrike">
                        <a:solidFill>
                          <a:srgbClr val="FFFFFF"/>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Antal enheder</a:t>
                      </a:r>
                      <a:endParaRPr lang="da-DK" sz="600" b="1" i="0" u="none" strike="noStrike">
                        <a:solidFill>
                          <a:srgbClr val="FFFFFF"/>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EUC Pris/stk</a:t>
                      </a:r>
                      <a:endParaRPr lang="da-DK" sz="600" b="1" i="0" u="none" strike="noStrike">
                        <a:solidFill>
                          <a:srgbClr val="FFFFFF"/>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Varelinjebeskrivelse</a:t>
                      </a:r>
                      <a:endParaRPr lang="da-DK" sz="600" b="1" i="0" u="none" strike="noStrike">
                        <a:solidFill>
                          <a:srgbClr val="FFFFFF"/>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0016534003</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189,52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25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7,58</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Zink Fl.Rørbærer 3/8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dirty="0">
                          <a:effectLst/>
                        </a:rPr>
                        <a:t>0016534003</a:t>
                      </a:r>
                      <a:endParaRPr lang="da-DK" sz="600" b="0" i="0" u="none" strike="noStrike" dirty="0">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189,52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25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7,58</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Zink Fl.Rørbærer 3/8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0016534003</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30,32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4</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7,58</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Zink Fl.Rørbærer 3/8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0042270015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17,52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1,75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Altech Muffe 15 mm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0042270015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17,52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1,75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Altech Muffe 15 mm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0042270015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87,60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50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1,75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Altech Muffe 15 mm </a:t>
                      </a:r>
                      <a:endParaRPr lang="da-DK" sz="600" b="0" i="0" u="none" strike="noStrike">
                        <a:solidFill>
                          <a:srgbClr val="000000"/>
                        </a:solidFill>
                        <a:effectLst/>
                        <a:latin typeface="Calibri" panose="020F0502020204030204" pitchFamily="34" charset="0"/>
                      </a:endParaRPr>
                    </a:p>
                  </a:txBody>
                  <a:tcPr marL="4018" marR="4018" marT="4018" marB="0" anchor="b"/>
                </a:tc>
              </a:tr>
              <a:tr h="232915">
                <a:tc>
                  <a:txBody>
                    <a:bodyPr/>
                    <a:lstStyle/>
                    <a:p>
                      <a:pPr algn="r" fontAlgn="b"/>
                      <a:r>
                        <a:rPr lang="da-DK" sz="600" u="none" strike="noStrike">
                          <a:effectLst/>
                        </a:rPr>
                        <a:t>0014002034</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47,04</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6</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7,84</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Sv.Bøjn. 33,7-2,6 mm 90 gr, Søml. Kval. S235, EN 10253-1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0048280106</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20,93</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10,47</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Altech brystnippel 3 4 messing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0048280104</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21,00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3</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7,00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Altech brystnippel 1/2 messing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0271302008</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63,28</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31,64</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nb-NO" sz="600" u="none" strike="noStrike">
                          <a:effectLst/>
                        </a:rPr>
                        <a:t>Pakgarn på spole 80 gr. </a:t>
                      </a:r>
                      <a:endParaRPr lang="nb-NO"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0271302008</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126,56</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4</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31,64</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nb-NO" sz="600" u="none" strike="noStrike">
                          <a:effectLst/>
                        </a:rPr>
                        <a:t>Pakgarn på spole 80 gr. </a:t>
                      </a:r>
                      <a:endParaRPr lang="nb-NO"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0271302008</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158,20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31,64</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nb-NO" sz="600" u="none" strike="noStrike">
                          <a:effectLst/>
                        </a:rPr>
                        <a:t>Pakgarn på spole 80 gr. </a:t>
                      </a:r>
                      <a:endParaRPr lang="nb-NO"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0271302008</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316,40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31,64</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nb-NO" sz="600" u="none" strike="noStrike">
                          <a:effectLst/>
                        </a:rPr>
                        <a:t>Pakgarn på spole 80 gr. </a:t>
                      </a:r>
                      <a:endParaRPr lang="nb-NO"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0271302008</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316,40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31,64</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nb-NO" sz="600" u="none" strike="noStrike">
                          <a:effectLst/>
                        </a:rPr>
                        <a:t>Pakgarn på spole 80 gr. </a:t>
                      </a:r>
                      <a:endParaRPr lang="nb-NO"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0271302008</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158,20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31,64</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nb-NO" sz="600" u="none" strike="noStrike">
                          <a:effectLst/>
                        </a:rPr>
                        <a:t>Pakgarn på spole 80 gr. </a:t>
                      </a:r>
                      <a:endParaRPr lang="nb-NO"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0271302008</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316,40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31,64</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nb-NO" sz="600" u="none" strike="noStrike">
                          <a:effectLst/>
                        </a:rPr>
                        <a:t>Pakgarn på spole 80 gr. </a:t>
                      </a:r>
                      <a:endParaRPr lang="nb-NO"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0044060222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125,46</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6</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20,91</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Overg. 1 2 - 18 MM M np.,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0044060232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271,83</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13</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20,91</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Overg. 3 4 - 18 MM M np.,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0044060022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106,25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21,25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Overg. 3 4 - 22 MM M np.,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0044060015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160,65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16,07</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Overg. 1 2 - 15 MM M np.,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0044060015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16,06</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16,06</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Overg. 1 2 - 15 MM M np.,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0044060015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16,06</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16,06</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Overg. 1 2 - 15 MM M np.,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0044070015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350,20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20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17,51</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Kobling 15 MM,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0044065015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127,07</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12,71</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Overg. 1 2 - 15 MM M mf.,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0044095015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91,80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20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4,59</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Omløber Møtrik 15 MM,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0044095015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91,80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20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4,59</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Omløber Møtrik 15 MM,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0044096012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52,02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20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2,60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Kompr.Ring 12 MM,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0044096012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52,02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20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2,60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Kompr.Ring 12 MM,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0044096012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52,02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20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2,60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Kompr.Ring 12 MM,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0044060022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418,20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20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20,91</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Overg. 3/4 - 22 MM M/np.,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0044060022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41,82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20,91</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Overg. 3/4 - 22 MM M/np.,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0044060022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20,91</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20,91</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Overg. 3/4 - 22 MM M/np.,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0044096012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2,60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2,60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Kompr.Ring 12 MM,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0044070018</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42,50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21,25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Kobling 18 MM,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0044070018</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21,25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21,25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Kobling 18 MM,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0044060118</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14,45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14,45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Overg. 1/2 - 10 MM M/np.,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0044065015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12,49</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12,49</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Overg. 1/2 - 15 MM M/mf.,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0044070015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17,17</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17,17</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Kobling 15 MM,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0044070015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34,34</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17,17</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Kobling 15 MM,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0044060015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314,50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20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15,73</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Overg. 1/2 - 15 MM M/np.,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0044060015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157,25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15,73</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Overg. 1/2 - 15 MM M/np.,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0044060015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188,70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15,73</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Overg. 1/2 - 15 MM M/np.,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0044060015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314,50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20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15,73</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dirty="0" err="1">
                          <a:effectLst/>
                        </a:rPr>
                        <a:t>Overg</a:t>
                      </a:r>
                      <a:r>
                        <a:rPr lang="da-DK" sz="600" u="none" strike="noStrike" dirty="0">
                          <a:effectLst/>
                        </a:rPr>
                        <a:t>. 1/2 - 15 MM M/</a:t>
                      </a:r>
                      <a:r>
                        <a:rPr lang="da-DK" sz="600" u="none" strike="noStrike" dirty="0" err="1">
                          <a:effectLst/>
                        </a:rPr>
                        <a:t>np</a:t>
                      </a:r>
                      <a:r>
                        <a:rPr lang="da-DK" sz="600" u="none" strike="noStrike" dirty="0">
                          <a:effectLst/>
                        </a:rPr>
                        <a:t>., Kompressions Fittings </a:t>
                      </a:r>
                      <a:endParaRPr lang="da-DK" sz="600" b="0" i="0" u="none" strike="noStrike" dirty="0">
                        <a:solidFill>
                          <a:srgbClr val="000000"/>
                        </a:solidFill>
                        <a:effectLst/>
                        <a:latin typeface="Calibri" panose="020F0502020204030204" pitchFamily="34" charset="0"/>
                      </a:endParaRPr>
                    </a:p>
                  </a:txBody>
                  <a:tcPr marL="4018" marR="4018" marT="4018" marB="0" anchor="b"/>
                </a:tc>
              </a:tr>
            </a:tbl>
          </a:graphicData>
        </a:graphic>
      </p:graphicFrame>
      <p:sp>
        <p:nvSpPr>
          <p:cNvPr id="5" name="Tekstfelt 4"/>
          <p:cNvSpPr txBox="1"/>
          <p:nvPr/>
        </p:nvSpPr>
        <p:spPr>
          <a:xfrm>
            <a:off x="2000672" y="476672"/>
            <a:ext cx="5472608" cy="461665"/>
          </a:xfrm>
          <a:prstGeom prst="rect">
            <a:avLst/>
          </a:prstGeom>
          <a:noFill/>
        </p:spPr>
        <p:txBody>
          <a:bodyPr wrap="square" rtlCol="0">
            <a:spAutoFit/>
          </a:bodyPr>
          <a:lstStyle/>
          <a:p>
            <a:r>
              <a:rPr lang="da-DK" sz="2400" b="1" dirty="0" smtClean="0">
                <a:solidFill>
                  <a:schemeClr val="bg1"/>
                </a:solidFill>
                <a:latin typeface="Arial Narrow" panose="020B0606020202030204" pitchFamily="34" charset="0"/>
              </a:rPr>
              <a:t>SAS rapport – eksempel:</a:t>
            </a:r>
            <a:endParaRPr lang="da-DK" sz="24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41936184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3008784" y="898567"/>
            <a:ext cx="3728906" cy="461665"/>
          </a:xfrm>
          <a:prstGeom prst="rect">
            <a:avLst/>
          </a:prstGeom>
        </p:spPr>
        <p:txBody>
          <a:bodyPr wrap="none">
            <a:spAutoFit/>
          </a:bodyPr>
          <a:lstStyle/>
          <a:p>
            <a:r>
              <a:rPr lang="da-DK" sz="2400" b="1" i="1" dirty="0">
                <a:latin typeface="Arial Narrow" panose="020B0606020202030204" pitchFamily="34" charset="0"/>
              </a:rPr>
              <a:t>Rammeaftaler – hvad skal vi?</a:t>
            </a:r>
            <a:endParaRPr lang="da-DK" sz="2400" dirty="0">
              <a:latin typeface="Arial Narrow" panose="020B0606020202030204" pitchFamily="34" charset="0"/>
            </a:endParaRPr>
          </a:p>
        </p:txBody>
      </p:sp>
      <p:sp>
        <p:nvSpPr>
          <p:cNvPr id="3" name="Pladsholder til indhold 2"/>
          <p:cNvSpPr txBox="1">
            <a:spLocks/>
          </p:cNvSpPr>
          <p:nvPr/>
        </p:nvSpPr>
        <p:spPr>
          <a:xfrm>
            <a:off x="1423848" y="1340768"/>
            <a:ext cx="8481392" cy="5184576"/>
          </a:xfrm>
          <a:prstGeom prst="rect">
            <a:avLst/>
          </a:prstGeom>
        </p:spPr>
        <p:txBody>
          <a:bodyPr/>
          <a:lstStyle>
            <a:lvl1pPr marL="386855" indent="-386855" algn="l" rtl="0" eaLnBrk="0" fontAlgn="base" hangingPunct="0">
              <a:spcBef>
                <a:spcPct val="20000"/>
              </a:spcBef>
              <a:spcAft>
                <a:spcPct val="0"/>
              </a:spcAft>
              <a:defRPr sz="1600" kern="1200">
                <a:solidFill>
                  <a:schemeClr val="tx1"/>
                </a:solidFill>
                <a:latin typeface="Verdana" pitchFamily="34" charset="0"/>
                <a:ea typeface="Verdana" pitchFamily="34" charset="0"/>
                <a:cs typeface="Verdana" pitchFamily="34" charset="0"/>
              </a:defRPr>
            </a:lvl1pPr>
            <a:lvl2pPr marL="838186" indent="-322380" algn="l" rtl="0" eaLnBrk="0" fontAlgn="base" hangingPunct="0">
              <a:spcBef>
                <a:spcPct val="20000"/>
              </a:spcBef>
              <a:spcAft>
                <a:spcPct val="0"/>
              </a:spcAft>
              <a:defRPr sz="1800" kern="1200">
                <a:solidFill>
                  <a:schemeClr val="tx1"/>
                </a:solidFill>
                <a:latin typeface="+mn-lt"/>
                <a:ea typeface="+mn-ea"/>
                <a:cs typeface="+mn-cs"/>
              </a:defRPr>
            </a:lvl2pPr>
            <a:lvl3pPr marL="1289517" indent="-257903" algn="l" rtl="0" eaLnBrk="0" fontAlgn="base" hangingPunct="0">
              <a:spcBef>
                <a:spcPct val="20000"/>
              </a:spcBef>
              <a:spcAft>
                <a:spcPct val="0"/>
              </a:spcAft>
              <a:defRPr sz="1800" kern="1200">
                <a:solidFill>
                  <a:schemeClr val="tx1"/>
                </a:solidFill>
                <a:latin typeface="+mn-lt"/>
                <a:ea typeface="+mn-ea"/>
                <a:cs typeface="+mn-cs"/>
              </a:defRPr>
            </a:lvl3pPr>
            <a:lvl4pPr marL="1805324" indent="-257903" algn="l" rtl="0" eaLnBrk="0" fontAlgn="base" hangingPunct="0">
              <a:spcBef>
                <a:spcPct val="20000"/>
              </a:spcBef>
              <a:spcAft>
                <a:spcPct val="0"/>
              </a:spcAft>
              <a:defRPr sz="1800" kern="1200">
                <a:solidFill>
                  <a:schemeClr val="tx1"/>
                </a:solidFill>
                <a:latin typeface="+mn-lt"/>
                <a:ea typeface="+mn-ea"/>
                <a:cs typeface="+mn-cs"/>
              </a:defRPr>
            </a:lvl4pPr>
            <a:lvl5pPr marL="2321131" indent="-257903" algn="l" rtl="0" eaLnBrk="0" fontAlgn="base" hangingPunct="0">
              <a:spcBef>
                <a:spcPct val="20000"/>
              </a:spcBef>
              <a:spcAft>
                <a:spcPct val="0"/>
              </a:spcAft>
              <a:defRPr sz="1800" kern="1200">
                <a:solidFill>
                  <a:schemeClr val="tx1"/>
                </a:solidFill>
                <a:latin typeface="+mn-lt"/>
                <a:ea typeface="+mn-ea"/>
                <a:cs typeface="+mn-cs"/>
              </a:defRPr>
            </a:lvl5pPr>
            <a:lvl6pPr marL="2836938"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52745"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68553"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84358"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indent="0"/>
            <a:r>
              <a:rPr lang="da-DK" sz="1800" dirty="0" smtClean="0">
                <a:latin typeface="Arial Narrow" panose="020B0606020202030204" pitchFamily="34" charset="0"/>
              </a:rPr>
              <a:t>Ud fra ovenstående oversigt/analyse, skal vi som organisation så fastlægge, </a:t>
            </a:r>
          </a:p>
          <a:p>
            <a:pPr marL="0" indent="0"/>
            <a:r>
              <a:rPr lang="da-DK" sz="1800" dirty="0" smtClean="0">
                <a:latin typeface="Arial Narrow" panose="020B0606020202030204" pitchFamily="34" charset="0"/>
              </a:rPr>
              <a:t>hvordan vi skal håndtere skolens indkøbsaftaler.</a:t>
            </a:r>
          </a:p>
          <a:p>
            <a:pPr marL="0" indent="0"/>
            <a:endParaRPr lang="da-DK" sz="1800" dirty="0" smtClean="0">
              <a:latin typeface="Arial Narrow" panose="020B0606020202030204" pitchFamily="34" charset="0"/>
            </a:endParaRPr>
          </a:p>
          <a:p>
            <a:pPr marL="0" indent="0"/>
            <a:r>
              <a:rPr lang="da-DK" sz="1800" dirty="0" smtClean="0">
                <a:latin typeface="Arial Narrow" panose="020B0606020202030204" pitchFamily="34" charset="0"/>
              </a:rPr>
              <a:t>Aftalerne bør deles op i aftaler </a:t>
            </a:r>
            <a:r>
              <a:rPr lang="da-DK" sz="1800" dirty="0" smtClean="0">
                <a:solidFill>
                  <a:srgbClr val="FF0000"/>
                </a:solidFill>
                <a:latin typeface="Arial Narrow" panose="020B0606020202030204" pitchFamily="34" charset="0"/>
              </a:rPr>
              <a:t>over</a:t>
            </a:r>
            <a:r>
              <a:rPr lang="da-DK" sz="1800" dirty="0" smtClean="0">
                <a:latin typeface="Arial Narrow" panose="020B0606020202030204" pitchFamily="34" charset="0"/>
              </a:rPr>
              <a:t> udbudsgrænsen og aftaler</a:t>
            </a:r>
            <a:r>
              <a:rPr lang="da-DK" sz="1800" dirty="0" smtClean="0">
                <a:solidFill>
                  <a:srgbClr val="FF0000"/>
                </a:solidFill>
                <a:latin typeface="Arial Narrow" panose="020B0606020202030204" pitchFamily="34" charset="0"/>
              </a:rPr>
              <a:t> under </a:t>
            </a:r>
            <a:r>
              <a:rPr lang="da-DK" sz="1800" dirty="0" smtClean="0">
                <a:latin typeface="Arial Narrow" panose="020B0606020202030204" pitchFamily="34" charset="0"/>
              </a:rPr>
              <a:t>udbudsgrænsen, </a:t>
            </a:r>
          </a:p>
          <a:p>
            <a:pPr marL="0" indent="0"/>
            <a:r>
              <a:rPr lang="da-DK" sz="1800" dirty="0" smtClean="0">
                <a:latin typeface="Arial Narrow" panose="020B0606020202030204" pitchFamily="34" charset="0"/>
              </a:rPr>
              <a:t>da de skal håndteres på forskellige måder.</a:t>
            </a:r>
          </a:p>
          <a:p>
            <a:pPr marL="0" indent="0"/>
            <a:endParaRPr lang="da-DK" sz="1800" dirty="0" smtClean="0">
              <a:latin typeface="Arial Narrow" panose="020B0606020202030204" pitchFamily="34" charset="0"/>
            </a:endParaRPr>
          </a:p>
          <a:p>
            <a:r>
              <a:rPr lang="da-DK" sz="1800" dirty="0" smtClean="0">
                <a:solidFill>
                  <a:srgbClr val="FF0000"/>
                </a:solidFill>
                <a:latin typeface="Arial Narrow" panose="020B0606020202030204" pitchFamily="34" charset="0"/>
              </a:rPr>
              <a:t>Aftaler under udbudsgrænsen: </a:t>
            </a:r>
          </a:p>
          <a:p>
            <a:pPr marL="0" indent="0"/>
            <a:r>
              <a:rPr lang="da-DK" sz="1800" dirty="0" smtClean="0">
                <a:latin typeface="Arial Narrow" panose="020B0606020202030204" pitchFamily="34" charset="0"/>
              </a:rPr>
              <a:t>Før i tiden indhentede vi tilbud og købte ind efter princippet bedst/billigst muligt. </a:t>
            </a:r>
          </a:p>
          <a:p>
            <a:pPr marL="0" indent="0"/>
            <a:r>
              <a:rPr lang="da-DK" sz="1800" dirty="0" smtClean="0">
                <a:latin typeface="Arial Narrow" panose="020B0606020202030204" pitchFamily="34" charset="0"/>
              </a:rPr>
              <a:t>Der er er nu fra rigsrevisionens sat stor fokus på netop det område, så i løbet af december måned vil der hos os være en instruks for hvorledes sådanne køb skal håndteres hos EUC Sjælland.</a:t>
            </a:r>
          </a:p>
          <a:p>
            <a:pPr marL="0" indent="0"/>
            <a:endParaRPr lang="da-DK" sz="1800" dirty="0" smtClean="0">
              <a:latin typeface="Arial Narrow" panose="020B0606020202030204" pitchFamily="34" charset="0"/>
            </a:endParaRPr>
          </a:p>
          <a:p>
            <a:r>
              <a:rPr lang="da-DK" sz="1800" dirty="0" smtClean="0">
                <a:solidFill>
                  <a:srgbClr val="FF0000"/>
                </a:solidFill>
                <a:latin typeface="Arial Narrow" panose="020B0606020202030204" pitchFamily="34" charset="0"/>
              </a:rPr>
              <a:t>Aftaler over udbudsgrænsen:</a:t>
            </a:r>
          </a:p>
          <a:p>
            <a:pPr marL="0" indent="0"/>
            <a:r>
              <a:rPr lang="da-DK" sz="1800" dirty="0" smtClean="0">
                <a:latin typeface="Arial Narrow" panose="020B0606020202030204" pitchFamily="34" charset="0"/>
              </a:rPr>
              <a:t>Alle køb mellem 125.000 – 385.000 kr. om året eller projektkøb mellem  500.000 – 1.541.175 –  </a:t>
            </a:r>
          </a:p>
          <a:p>
            <a:pPr marL="0" indent="0"/>
            <a:r>
              <a:rPr lang="da-DK" sz="1800" dirty="0" smtClean="0">
                <a:latin typeface="Arial Narrow" panose="020B0606020202030204" pitchFamily="34" charset="0"/>
              </a:rPr>
              <a:t>annoncering og udbud  efter tilbudsloven</a:t>
            </a:r>
          </a:p>
          <a:p>
            <a:pPr marL="0" indent="0"/>
            <a:r>
              <a:rPr lang="da-DK" sz="1800" dirty="0" smtClean="0">
                <a:latin typeface="Arial Narrow" panose="020B0606020202030204" pitchFamily="34" charset="0"/>
              </a:rPr>
              <a:t>Årlige køb større end 385.000 kr. og projektkøb større end 1.541.715  - EU-udbud</a:t>
            </a:r>
          </a:p>
          <a:p>
            <a:pPr marL="342900" indent="-342900">
              <a:buFont typeface="+mj-lt"/>
              <a:buAutoNum type="arabicPeriod"/>
            </a:pPr>
            <a:endParaRPr lang="da-DK" sz="1800" dirty="0" smtClean="0"/>
          </a:p>
          <a:p>
            <a:pPr marL="0" indent="0"/>
            <a:endParaRPr lang="da-DK" sz="1800" dirty="0" smtClean="0"/>
          </a:p>
          <a:p>
            <a:endParaRPr lang="da-DK" sz="1800" dirty="0" smtClean="0"/>
          </a:p>
          <a:p>
            <a:endParaRPr lang="da-DK" sz="1800"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352" y="2799071"/>
            <a:ext cx="1236250" cy="840832"/>
          </a:xfrm>
          <a:prstGeom prst="rect">
            <a:avLst/>
          </a:prstGeom>
        </p:spPr>
      </p:pic>
    </p:spTree>
    <p:extLst>
      <p:ext uri="{BB962C8B-B14F-4D97-AF65-F5344CB8AC3E}">
        <p14:creationId xmlns:p14="http://schemas.microsoft.com/office/powerpoint/2010/main" val="10109944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2"/>
          <p:cNvSpPr txBox="1">
            <a:spLocks/>
          </p:cNvSpPr>
          <p:nvPr/>
        </p:nvSpPr>
        <p:spPr>
          <a:xfrm>
            <a:off x="1712640" y="908720"/>
            <a:ext cx="10515600" cy="6196614"/>
          </a:xfrm>
          <a:prstGeom prst="rect">
            <a:avLst/>
          </a:prstGeom>
        </p:spPr>
        <p:txBody>
          <a:bodyPr>
            <a:noAutofit/>
          </a:bodyPr>
          <a:lstStyle>
            <a:lvl1pPr marL="386855" indent="-386855" algn="l" rtl="0" eaLnBrk="0" fontAlgn="base" hangingPunct="0">
              <a:spcBef>
                <a:spcPct val="20000"/>
              </a:spcBef>
              <a:spcAft>
                <a:spcPct val="0"/>
              </a:spcAft>
              <a:defRPr sz="1600" kern="1200">
                <a:solidFill>
                  <a:schemeClr val="tx1"/>
                </a:solidFill>
                <a:latin typeface="Verdana" pitchFamily="34" charset="0"/>
                <a:ea typeface="Verdana" pitchFamily="34" charset="0"/>
                <a:cs typeface="Verdana" pitchFamily="34" charset="0"/>
              </a:defRPr>
            </a:lvl1pPr>
            <a:lvl2pPr marL="838186" indent="-322380" algn="l" rtl="0" eaLnBrk="0" fontAlgn="base" hangingPunct="0">
              <a:spcBef>
                <a:spcPct val="20000"/>
              </a:spcBef>
              <a:spcAft>
                <a:spcPct val="0"/>
              </a:spcAft>
              <a:defRPr sz="1800" kern="1200">
                <a:solidFill>
                  <a:schemeClr val="tx1"/>
                </a:solidFill>
                <a:latin typeface="+mn-lt"/>
                <a:ea typeface="+mn-ea"/>
                <a:cs typeface="+mn-cs"/>
              </a:defRPr>
            </a:lvl2pPr>
            <a:lvl3pPr marL="1289517" indent="-257903" algn="l" rtl="0" eaLnBrk="0" fontAlgn="base" hangingPunct="0">
              <a:spcBef>
                <a:spcPct val="20000"/>
              </a:spcBef>
              <a:spcAft>
                <a:spcPct val="0"/>
              </a:spcAft>
              <a:defRPr sz="1800" kern="1200">
                <a:solidFill>
                  <a:schemeClr val="tx1"/>
                </a:solidFill>
                <a:latin typeface="+mn-lt"/>
                <a:ea typeface="+mn-ea"/>
                <a:cs typeface="+mn-cs"/>
              </a:defRPr>
            </a:lvl3pPr>
            <a:lvl4pPr marL="1805324" indent="-257903" algn="l" rtl="0" eaLnBrk="0" fontAlgn="base" hangingPunct="0">
              <a:spcBef>
                <a:spcPct val="20000"/>
              </a:spcBef>
              <a:spcAft>
                <a:spcPct val="0"/>
              </a:spcAft>
              <a:defRPr sz="1800" kern="1200">
                <a:solidFill>
                  <a:schemeClr val="tx1"/>
                </a:solidFill>
                <a:latin typeface="+mn-lt"/>
                <a:ea typeface="+mn-ea"/>
                <a:cs typeface="+mn-cs"/>
              </a:defRPr>
            </a:lvl4pPr>
            <a:lvl5pPr marL="2321131" indent="-257903" algn="l" rtl="0" eaLnBrk="0" fontAlgn="base" hangingPunct="0">
              <a:spcBef>
                <a:spcPct val="20000"/>
              </a:spcBef>
              <a:spcAft>
                <a:spcPct val="0"/>
              </a:spcAft>
              <a:defRPr sz="1800" kern="1200">
                <a:solidFill>
                  <a:schemeClr val="tx1"/>
                </a:solidFill>
                <a:latin typeface="+mn-lt"/>
                <a:ea typeface="+mn-ea"/>
                <a:cs typeface="+mn-cs"/>
              </a:defRPr>
            </a:lvl5pPr>
            <a:lvl6pPr marL="2836938"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52745"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68553"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84358"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r>
              <a:rPr lang="da-DK" sz="1800" dirty="0" smtClean="0">
                <a:latin typeface="Arial Narrow" panose="020B0606020202030204" pitchFamily="34" charset="0"/>
              </a:rPr>
              <a:t>Uanset hvilken form for indkøb, der er tale om, er det vigtigt, at man i organisation melder </a:t>
            </a:r>
          </a:p>
          <a:p>
            <a:r>
              <a:rPr lang="da-DK" sz="1800" dirty="0">
                <a:latin typeface="Arial Narrow" panose="020B0606020202030204" pitchFamily="34" charset="0"/>
              </a:rPr>
              <a:t>k</a:t>
            </a:r>
            <a:r>
              <a:rPr lang="da-DK" sz="1800" dirty="0" smtClean="0">
                <a:latin typeface="Arial Narrow" panose="020B0606020202030204" pitchFamily="34" charset="0"/>
              </a:rPr>
              <a:t>lart ud, hvordan indkøb under de forskellige former skal håndteres, da forkert håndtering </a:t>
            </a:r>
          </a:p>
          <a:p>
            <a:r>
              <a:rPr lang="da-DK" sz="1800" dirty="0" smtClean="0">
                <a:latin typeface="Arial Narrow" panose="020B0606020202030204" pitchFamily="34" charset="0"/>
              </a:rPr>
              <a:t>af køb over udbudsgrænsen, kan have store konsekvenser.</a:t>
            </a:r>
          </a:p>
          <a:p>
            <a:endParaRPr lang="da-DK" sz="1800" dirty="0" smtClean="0">
              <a:latin typeface="Arial Narrow" panose="020B0606020202030204" pitchFamily="34" charset="0"/>
            </a:endParaRPr>
          </a:p>
          <a:p>
            <a:r>
              <a:rPr lang="da-DK" sz="1800" dirty="0" smtClean="0">
                <a:latin typeface="Arial Narrow" panose="020B0606020202030204" pitchFamily="34" charset="0"/>
              </a:rPr>
              <a:t>I vores organisation er der meldt klart ud, at der ikke indgås aftaler/kontrakter, uden at </a:t>
            </a:r>
          </a:p>
          <a:p>
            <a:r>
              <a:rPr lang="da-DK" sz="1800" dirty="0" smtClean="0">
                <a:latin typeface="Arial Narrow" panose="020B0606020202030204" pitchFamily="34" charset="0"/>
              </a:rPr>
              <a:t>jeg som indkøbsansvarlig er inde over.</a:t>
            </a:r>
          </a:p>
          <a:p>
            <a:pPr marL="0" indent="0"/>
            <a:r>
              <a:rPr lang="da-DK" sz="1800" dirty="0" smtClean="0">
                <a:latin typeface="Arial Narrow" panose="020B0606020202030204" pitchFamily="34" charset="0"/>
              </a:rPr>
              <a:t>Små indkøb, som ligger under disse grænser, som skal til for at få hverdagen til at gå op,</a:t>
            </a:r>
          </a:p>
          <a:p>
            <a:pPr marL="0" indent="0"/>
            <a:r>
              <a:rPr lang="da-DK" sz="1800" dirty="0">
                <a:latin typeface="Arial Narrow" panose="020B0606020202030204" pitchFamily="34" charset="0"/>
              </a:rPr>
              <a:t>h</a:t>
            </a:r>
            <a:r>
              <a:rPr lang="da-DK" sz="1800" dirty="0" smtClean="0">
                <a:latin typeface="Arial Narrow" panose="020B0606020202030204" pitchFamily="34" charset="0"/>
              </a:rPr>
              <a:t>ører jeg naturligvis ikke om. (Dog er det nu her vi skal have en mere klar definition)</a:t>
            </a:r>
          </a:p>
          <a:p>
            <a:pPr marL="0" indent="0"/>
            <a:endParaRPr lang="da-DK" sz="1800" dirty="0" smtClean="0">
              <a:latin typeface="Arial Narrow" panose="020B0606020202030204" pitchFamily="34" charset="0"/>
            </a:endParaRPr>
          </a:p>
          <a:p>
            <a:pPr marL="0" indent="0"/>
            <a:r>
              <a:rPr lang="da-DK" sz="1800" dirty="0" smtClean="0">
                <a:latin typeface="Arial Narrow" panose="020B0606020202030204" pitchFamily="34" charset="0"/>
              </a:rPr>
              <a:t>Når vi har overblik over skolens leverandører, hvor meget vi køber hvor og hvilke måder </a:t>
            </a:r>
          </a:p>
          <a:p>
            <a:pPr marL="0" indent="0"/>
            <a:r>
              <a:rPr lang="da-DK" sz="1800" dirty="0" smtClean="0">
                <a:latin typeface="Arial Narrow" panose="020B0606020202030204" pitchFamily="34" charset="0"/>
              </a:rPr>
              <a:t>der er at håndtere indkøbsaftaler på, skal der nu sammensættes en aftaleportefølje, som </a:t>
            </a:r>
          </a:p>
          <a:p>
            <a:pPr marL="0" indent="0"/>
            <a:r>
              <a:rPr lang="da-DK" sz="1800" dirty="0" smtClean="0">
                <a:latin typeface="Arial Narrow" panose="020B0606020202030204" pitchFamily="34" charset="0"/>
              </a:rPr>
              <a:t>er mest hensigtsmæssig for organisationen. </a:t>
            </a:r>
          </a:p>
          <a:p>
            <a:pPr marL="0" indent="0"/>
            <a:r>
              <a:rPr lang="da-DK" sz="1800" dirty="0" smtClean="0">
                <a:latin typeface="Arial Narrow" panose="020B0606020202030204" pitchFamily="34" charset="0"/>
              </a:rPr>
              <a:t>Hos EUC Sjælland opererer vi hovedsageligt med aftaler fra 3 forskellig instanser som er:</a:t>
            </a:r>
          </a:p>
          <a:p>
            <a:pPr marL="0" indent="0"/>
            <a:endParaRPr lang="da-DK" sz="1800" dirty="0" smtClean="0">
              <a:latin typeface="Arial Narrow" panose="020B0606020202030204" pitchFamily="34" charset="0"/>
            </a:endParaRPr>
          </a:p>
          <a:p>
            <a:pPr marL="0" indent="0"/>
            <a:r>
              <a:rPr lang="da-DK" sz="1800" dirty="0" smtClean="0">
                <a:latin typeface="Arial Narrow" panose="020B0606020202030204" pitchFamily="34" charset="0"/>
              </a:rPr>
              <a:t>    		1. Statens indkøbsaftaler </a:t>
            </a:r>
          </a:p>
          <a:p>
            <a:pPr marL="0" indent="0"/>
            <a:r>
              <a:rPr lang="da-DK" sz="1800" dirty="0" smtClean="0">
                <a:latin typeface="Arial Narrow" panose="020B0606020202030204" pitchFamily="34" charset="0"/>
              </a:rPr>
              <a:t>		2. SKI </a:t>
            </a:r>
          </a:p>
          <a:p>
            <a:pPr marL="0" indent="0"/>
            <a:r>
              <a:rPr lang="da-DK" sz="1800" dirty="0" smtClean="0">
                <a:latin typeface="Arial Narrow" panose="020B0606020202030204" pitchFamily="34" charset="0"/>
              </a:rPr>
              <a:t>		3. Indkøbsfællesskabet IFIRS</a:t>
            </a:r>
            <a:endParaRPr lang="da-DK" sz="1800" dirty="0">
              <a:latin typeface="Arial Narrow" panose="020B0606020202030204" pitchFamily="34" charset="0"/>
            </a:endParaRPr>
          </a:p>
        </p:txBody>
      </p:sp>
    </p:spTree>
    <p:extLst>
      <p:ext uri="{BB962C8B-B14F-4D97-AF65-F5344CB8AC3E}">
        <p14:creationId xmlns:p14="http://schemas.microsoft.com/office/powerpoint/2010/main" val="18668235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2"/>
          <p:cNvSpPr txBox="1">
            <a:spLocks/>
          </p:cNvSpPr>
          <p:nvPr/>
        </p:nvSpPr>
        <p:spPr>
          <a:xfrm>
            <a:off x="1712640" y="764704"/>
            <a:ext cx="10515600" cy="5918456"/>
          </a:xfrm>
          <a:prstGeom prst="rect">
            <a:avLst/>
          </a:prstGeom>
        </p:spPr>
        <p:txBody>
          <a:bodyPr>
            <a:normAutofit lnSpcReduction="10000"/>
          </a:bodyPr>
          <a:lstStyle>
            <a:lvl1pPr marL="386855" indent="-386855" algn="l" rtl="0" eaLnBrk="0" fontAlgn="base" hangingPunct="0">
              <a:spcBef>
                <a:spcPct val="20000"/>
              </a:spcBef>
              <a:spcAft>
                <a:spcPct val="0"/>
              </a:spcAft>
              <a:defRPr sz="1600" kern="1200">
                <a:solidFill>
                  <a:schemeClr val="tx1"/>
                </a:solidFill>
                <a:latin typeface="Verdana" pitchFamily="34" charset="0"/>
                <a:ea typeface="Verdana" pitchFamily="34" charset="0"/>
                <a:cs typeface="Verdana" pitchFamily="34" charset="0"/>
              </a:defRPr>
            </a:lvl1pPr>
            <a:lvl2pPr marL="838186" indent="-322380" algn="l" rtl="0" eaLnBrk="0" fontAlgn="base" hangingPunct="0">
              <a:spcBef>
                <a:spcPct val="20000"/>
              </a:spcBef>
              <a:spcAft>
                <a:spcPct val="0"/>
              </a:spcAft>
              <a:defRPr sz="1800" kern="1200">
                <a:solidFill>
                  <a:schemeClr val="tx1"/>
                </a:solidFill>
                <a:latin typeface="+mn-lt"/>
                <a:ea typeface="+mn-ea"/>
                <a:cs typeface="+mn-cs"/>
              </a:defRPr>
            </a:lvl2pPr>
            <a:lvl3pPr marL="1289517" indent="-257903" algn="l" rtl="0" eaLnBrk="0" fontAlgn="base" hangingPunct="0">
              <a:spcBef>
                <a:spcPct val="20000"/>
              </a:spcBef>
              <a:spcAft>
                <a:spcPct val="0"/>
              </a:spcAft>
              <a:defRPr sz="1800" kern="1200">
                <a:solidFill>
                  <a:schemeClr val="tx1"/>
                </a:solidFill>
                <a:latin typeface="+mn-lt"/>
                <a:ea typeface="+mn-ea"/>
                <a:cs typeface="+mn-cs"/>
              </a:defRPr>
            </a:lvl3pPr>
            <a:lvl4pPr marL="1805324" indent="-257903" algn="l" rtl="0" eaLnBrk="0" fontAlgn="base" hangingPunct="0">
              <a:spcBef>
                <a:spcPct val="20000"/>
              </a:spcBef>
              <a:spcAft>
                <a:spcPct val="0"/>
              </a:spcAft>
              <a:defRPr sz="1800" kern="1200">
                <a:solidFill>
                  <a:schemeClr val="tx1"/>
                </a:solidFill>
                <a:latin typeface="+mn-lt"/>
                <a:ea typeface="+mn-ea"/>
                <a:cs typeface="+mn-cs"/>
              </a:defRPr>
            </a:lvl4pPr>
            <a:lvl5pPr marL="2321131" indent="-257903" algn="l" rtl="0" eaLnBrk="0" fontAlgn="base" hangingPunct="0">
              <a:spcBef>
                <a:spcPct val="20000"/>
              </a:spcBef>
              <a:spcAft>
                <a:spcPct val="0"/>
              </a:spcAft>
              <a:defRPr sz="1800" kern="1200">
                <a:solidFill>
                  <a:schemeClr val="tx1"/>
                </a:solidFill>
                <a:latin typeface="+mn-lt"/>
                <a:ea typeface="+mn-ea"/>
                <a:cs typeface="+mn-cs"/>
              </a:defRPr>
            </a:lvl5pPr>
            <a:lvl6pPr marL="2836938"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52745"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68553"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84358"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endParaRPr lang="da-DK" sz="1800" b="1" dirty="0" smtClean="0">
              <a:latin typeface="Arial Narrow" panose="020B0606020202030204" pitchFamily="34" charset="0"/>
            </a:endParaRPr>
          </a:p>
          <a:p>
            <a:r>
              <a:rPr lang="da-DK" sz="1800" dirty="0" smtClean="0">
                <a:latin typeface="Arial Narrow" panose="020B0606020202030204" pitchFamily="34" charset="0"/>
              </a:rPr>
              <a:t>Langt hovedparten af vores aftaler/kontrakter bygger på udbud fra de 3 instanser.</a:t>
            </a:r>
          </a:p>
          <a:p>
            <a:endParaRPr lang="da-DK" sz="1800" dirty="0" smtClean="0">
              <a:latin typeface="Arial Narrow" panose="020B0606020202030204" pitchFamily="34" charset="0"/>
            </a:endParaRPr>
          </a:p>
          <a:p>
            <a:r>
              <a:rPr lang="da-DK" sz="1800" dirty="0" smtClean="0">
                <a:solidFill>
                  <a:srgbClr val="FF0000"/>
                </a:solidFill>
                <a:latin typeface="Arial Narrow" panose="020B0606020202030204" pitchFamily="34" charset="0"/>
              </a:rPr>
              <a:t>Fordelene ved at benytte aftaler </a:t>
            </a:r>
            <a:r>
              <a:rPr lang="da-DK" sz="1800" dirty="0" smtClean="0">
                <a:latin typeface="Arial Narrow" panose="020B0606020202030204" pitchFamily="34" charset="0"/>
              </a:rPr>
              <a:t>fra  disse 3 instanser er: </a:t>
            </a:r>
          </a:p>
          <a:p>
            <a:pPr lvl="1">
              <a:buFont typeface="Arial" panose="020B0604020202020204" pitchFamily="34" charset="0"/>
              <a:buChar char="•"/>
            </a:pPr>
            <a:r>
              <a:rPr lang="da-DK" dirty="0" smtClean="0">
                <a:latin typeface="Arial Narrow" panose="020B0606020202030204" pitchFamily="34" charset="0"/>
              </a:rPr>
              <a:t>får løftet sin udbudspligt </a:t>
            </a:r>
          </a:p>
          <a:p>
            <a:pPr lvl="1">
              <a:buFont typeface="Arial" panose="020B0604020202020204" pitchFamily="34" charset="0"/>
              <a:buChar char="•"/>
            </a:pPr>
            <a:r>
              <a:rPr lang="da-DK" dirty="0" smtClean="0">
                <a:latin typeface="Arial Narrow" panose="020B0606020202030204" pitchFamily="34" charset="0"/>
              </a:rPr>
              <a:t>får nogle gode  aftaler, som passer til ens behov i organisationen</a:t>
            </a:r>
          </a:p>
          <a:p>
            <a:pPr lvl="1">
              <a:buFont typeface="Arial" panose="020B0604020202020204" pitchFamily="34" charset="0"/>
              <a:buChar char="•"/>
            </a:pPr>
            <a:r>
              <a:rPr lang="da-DK" dirty="0" smtClean="0">
                <a:latin typeface="Arial Narrow" panose="020B0606020202030204" pitchFamily="34" charset="0"/>
              </a:rPr>
              <a:t>får nogle konkurrencedygtige priser og kan dermed vedkende at organisationen </a:t>
            </a:r>
          </a:p>
          <a:p>
            <a:pPr marL="515806" lvl="1" indent="0"/>
            <a:r>
              <a:rPr lang="da-DK" dirty="0">
                <a:latin typeface="Arial Narrow" panose="020B0606020202030204" pitchFamily="34" charset="0"/>
              </a:rPr>
              <a:t> </a:t>
            </a:r>
            <a:r>
              <a:rPr lang="da-DK" dirty="0" smtClean="0">
                <a:latin typeface="Arial Narrow" panose="020B0606020202030204" pitchFamily="34" charset="0"/>
              </a:rPr>
              <a:t>     forvalter de offentlige midler korrekt.</a:t>
            </a:r>
          </a:p>
          <a:p>
            <a:pPr marL="0" indent="0"/>
            <a:endParaRPr lang="da-DK" sz="1800" dirty="0" smtClean="0">
              <a:latin typeface="Arial Narrow" panose="020B0606020202030204" pitchFamily="34" charset="0"/>
            </a:endParaRPr>
          </a:p>
          <a:p>
            <a:r>
              <a:rPr lang="da-DK" sz="1800" dirty="0" smtClean="0">
                <a:latin typeface="Arial Narrow" panose="020B0606020202030204" pitchFamily="34" charset="0"/>
              </a:rPr>
              <a:t>For at kunne sammensætte den mest </a:t>
            </a:r>
            <a:r>
              <a:rPr lang="da-DK" sz="1800" dirty="0" smtClean="0">
                <a:solidFill>
                  <a:srgbClr val="FF0000"/>
                </a:solidFill>
                <a:latin typeface="Arial Narrow" panose="020B0606020202030204" pitchFamily="34" charset="0"/>
              </a:rPr>
              <a:t>konkurrencedygtige aftaleportefølje </a:t>
            </a:r>
            <a:r>
              <a:rPr lang="da-DK" sz="1800" dirty="0" smtClean="0">
                <a:latin typeface="Arial Narrow" panose="020B0606020202030204" pitchFamily="34" charset="0"/>
              </a:rPr>
              <a:t>for skolen </a:t>
            </a:r>
          </a:p>
          <a:p>
            <a:r>
              <a:rPr lang="da-DK" sz="1800" dirty="0" smtClean="0">
                <a:latin typeface="Arial Narrow" panose="020B0606020202030204" pitchFamily="34" charset="0"/>
              </a:rPr>
              <a:t>og samtidig holde sig inden for de regler, vi nu engang er underlangt, er det nødvendigt</a:t>
            </a:r>
          </a:p>
          <a:p>
            <a:r>
              <a:rPr lang="da-DK" sz="1800" dirty="0" smtClean="0">
                <a:latin typeface="Arial Narrow" panose="020B0606020202030204" pitchFamily="34" charset="0"/>
              </a:rPr>
              <a:t>at have en smule indsigt i, hvad det er, vi køber hos de enkelte leverandører, </a:t>
            </a:r>
          </a:p>
          <a:p>
            <a:r>
              <a:rPr lang="da-DK" sz="1800" dirty="0" smtClean="0">
                <a:latin typeface="Arial Narrow" panose="020B0606020202030204" pitchFamily="34" charset="0"/>
              </a:rPr>
              <a:t>der handles hos i dag.</a:t>
            </a:r>
          </a:p>
          <a:p>
            <a:pPr marL="0" indent="0"/>
            <a:endParaRPr lang="da-DK" sz="1800" dirty="0" smtClean="0">
              <a:latin typeface="Arial Narrow" panose="020B0606020202030204" pitchFamily="34" charset="0"/>
            </a:endParaRPr>
          </a:p>
          <a:p>
            <a:r>
              <a:rPr lang="da-DK" sz="1800" dirty="0" smtClean="0">
                <a:latin typeface="Arial Narrow" panose="020B0606020202030204" pitchFamily="34" charset="0"/>
              </a:rPr>
              <a:t>Overblikket bliver dog aldrig tilbundsgående, da der i vores organisation er tale om rigtig </a:t>
            </a:r>
          </a:p>
          <a:p>
            <a:r>
              <a:rPr lang="da-DK" sz="1800" dirty="0" smtClean="0">
                <a:latin typeface="Arial Narrow" panose="020B0606020202030204" pitchFamily="34" charset="0"/>
              </a:rPr>
              <a:t>mange forskellige vareområder, der skal indkøbes. Så det er her, vigtigheden </a:t>
            </a:r>
          </a:p>
          <a:p>
            <a:r>
              <a:rPr lang="da-DK" sz="1800" dirty="0" smtClean="0">
                <a:solidFill>
                  <a:srgbClr val="FF0000"/>
                </a:solidFill>
                <a:latin typeface="Arial Narrow" panose="020B0606020202030204" pitchFamily="34" charset="0"/>
              </a:rPr>
              <a:t>af samarbejdet til resten af organisationen </a:t>
            </a:r>
            <a:r>
              <a:rPr lang="da-DK" sz="1800" dirty="0" smtClean="0">
                <a:latin typeface="Arial Narrow" panose="020B0606020202030204" pitchFamily="34" charset="0"/>
              </a:rPr>
              <a:t>virkelig kommer til sin ret, da </a:t>
            </a:r>
          </a:p>
          <a:p>
            <a:r>
              <a:rPr lang="da-DK" sz="1800" dirty="0" smtClean="0">
                <a:latin typeface="Arial Narrow" panose="020B0606020202030204" pitchFamily="34" charset="0"/>
              </a:rPr>
              <a:t>det er på den måde,  man får sine indkøbsinformationer.</a:t>
            </a:r>
            <a:endParaRPr lang="da-DK" sz="1800" dirty="0">
              <a:latin typeface="Arial Narrow" panose="020B0606020202030204" pitchFamily="34" charset="0"/>
            </a:endParaRPr>
          </a:p>
        </p:txBody>
      </p:sp>
    </p:spTree>
    <p:extLst>
      <p:ext uri="{BB962C8B-B14F-4D97-AF65-F5344CB8AC3E}">
        <p14:creationId xmlns:p14="http://schemas.microsoft.com/office/powerpoint/2010/main" val="305372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4016896" y="1124744"/>
            <a:ext cx="1755609" cy="461665"/>
          </a:xfrm>
          <a:prstGeom prst="rect">
            <a:avLst/>
          </a:prstGeom>
        </p:spPr>
        <p:txBody>
          <a:bodyPr wrap="none">
            <a:spAutoFit/>
          </a:bodyPr>
          <a:lstStyle/>
          <a:p>
            <a:r>
              <a:rPr lang="da-DK" sz="2400" b="1" dirty="0">
                <a:latin typeface="Arial Narrow" panose="020B0606020202030204" pitchFamily="34" charset="0"/>
              </a:rPr>
              <a:t>Kontrakterne</a:t>
            </a:r>
            <a:endParaRPr lang="da-DK" sz="2400" dirty="0">
              <a:latin typeface="Arial Narrow" panose="020B0606020202030204" pitchFamily="34" charset="0"/>
            </a:endParaRPr>
          </a:p>
        </p:txBody>
      </p:sp>
      <p:sp>
        <p:nvSpPr>
          <p:cNvPr id="3" name="Pladsholder til indhold 2"/>
          <p:cNvSpPr txBox="1">
            <a:spLocks/>
          </p:cNvSpPr>
          <p:nvPr/>
        </p:nvSpPr>
        <p:spPr>
          <a:xfrm>
            <a:off x="344488" y="2708920"/>
            <a:ext cx="10515600" cy="5214368"/>
          </a:xfrm>
          <a:prstGeom prst="rect">
            <a:avLst/>
          </a:prstGeom>
        </p:spPr>
        <p:txBody>
          <a:bodyPr>
            <a:normAutofit/>
          </a:bodyPr>
          <a:lstStyle>
            <a:lvl1pPr marL="386855" indent="-386855" algn="l" rtl="0" eaLnBrk="0" fontAlgn="base" hangingPunct="0">
              <a:spcBef>
                <a:spcPct val="20000"/>
              </a:spcBef>
              <a:spcAft>
                <a:spcPct val="0"/>
              </a:spcAft>
              <a:defRPr sz="1600" kern="1200">
                <a:solidFill>
                  <a:schemeClr val="tx1"/>
                </a:solidFill>
                <a:latin typeface="Verdana" pitchFamily="34" charset="0"/>
                <a:ea typeface="Verdana" pitchFamily="34" charset="0"/>
                <a:cs typeface="Verdana" pitchFamily="34" charset="0"/>
              </a:defRPr>
            </a:lvl1pPr>
            <a:lvl2pPr marL="838186" indent="-322380" algn="l" rtl="0" eaLnBrk="0" fontAlgn="base" hangingPunct="0">
              <a:spcBef>
                <a:spcPct val="20000"/>
              </a:spcBef>
              <a:spcAft>
                <a:spcPct val="0"/>
              </a:spcAft>
              <a:defRPr sz="1800" kern="1200">
                <a:solidFill>
                  <a:schemeClr val="tx1"/>
                </a:solidFill>
                <a:latin typeface="+mn-lt"/>
                <a:ea typeface="+mn-ea"/>
                <a:cs typeface="+mn-cs"/>
              </a:defRPr>
            </a:lvl2pPr>
            <a:lvl3pPr marL="1289517" indent="-257903" algn="l" rtl="0" eaLnBrk="0" fontAlgn="base" hangingPunct="0">
              <a:spcBef>
                <a:spcPct val="20000"/>
              </a:spcBef>
              <a:spcAft>
                <a:spcPct val="0"/>
              </a:spcAft>
              <a:defRPr sz="1800" kern="1200">
                <a:solidFill>
                  <a:schemeClr val="tx1"/>
                </a:solidFill>
                <a:latin typeface="+mn-lt"/>
                <a:ea typeface="+mn-ea"/>
                <a:cs typeface="+mn-cs"/>
              </a:defRPr>
            </a:lvl3pPr>
            <a:lvl4pPr marL="1805324" indent="-257903" algn="l" rtl="0" eaLnBrk="0" fontAlgn="base" hangingPunct="0">
              <a:spcBef>
                <a:spcPct val="20000"/>
              </a:spcBef>
              <a:spcAft>
                <a:spcPct val="0"/>
              </a:spcAft>
              <a:defRPr sz="1800" kern="1200">
                <a:solidFill>
                  <a:schemeClr val="tx1"/>
                </a:solidFill>
                <a:latin typeface="+mn-lt"/>
                <a:ea typeface="+mn-ea"/>
                <a:cs typeface="+mn-cs"/>
              </a:defRPr>
            </a:lvl4pPr>
            <a:lvl5pPr marL="2321131" indent="-257903" algn="l" rtl="0" eaLnBrk="0" fontAlgn="base" hangingPunct="0">
              <a:spcBef>
                <a:spcPct val="20000"/>
              </a:spcBef>
              <a:spcAft>
                <a:spcPct val="0"/>
              </a:spcAft>
              <a:defRPr sz="1800" kern="1200">
                <a:solidFill>
                  <a:schemeClr val="tx1"/>
                </a:solidFill>
                <a:latin typeface="+mn-lt"/>
                <a:ea typeface="+mn-ea"/>
                <a:cs typeface="+mn-cs"/>
              </a:defRPr>
            </a:lvl5pPr>
            <a:lvl6pPr marL="2836938"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52745"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68553"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84358"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indent="0"/>
            <a:r>
              <a:rPr lang="da-DK" sz="1800" dirty="0" smtClean="0">
                <a:solidFill>
                  <a:srgbClr val="FF0000"/>
                </a:solidFill>
                <a:latin typeface="Arial Narrow" panose="020B0606020202030204" pitchFamily="34" charset="0"/>
              </a:rPr>
              <a:t>Når vi har overblikket, er næste step:</a:t>
            </a:r>
          </a:p>
          <a:p>
            <a:pPr marL="0" indent="0"/>
            <a:endParaRPr lang="da-DK" sz="1800" dirty="0" smtClean="0">
              <a:latin typeface="Arial Narrow" panose="020B0606020202030204" pitchFamily="34" charset="0"/>
            </a:endParaRPr>
          </a:p>
          <a:p>
            <a:r>
              <a:rPr lang="da-DK" sz="1800" dirty="0">
                <a:latin typeface="Arial Narrow" panose="020B0606020202030204" pitchFamily="34" charset="0"/>
              </a:rPr>
              <a:t>S</a:t>
            </a:r>
            <a:r>
              <a:rPr lang="da-DK" sz="1800" dirty="0" smtClean="0">
                <a:latin typeface="Arial Narrow" panose="020B0606020202030204" pitchFamily="34" charset="0"/>
              </a:rPr>
              <a:t>trukturering af aftalerne / kontrakter og implementering af nye  aftaler, samt </a:t>
            </a:r>
          </a:p>
          <a:p>
            <a:r>
              <a:rPr lang="da-DK" sz="1800" dirty="0" smtClean="0">
                <a:latin typeface="Arial Narrow" panose="020B0606020202030204" pitchFamily="34" charset="0"/>
              </a:rPr>
              <a:t>fastholdelse af de samarbejdsaftaler der nu engang er indgået, </a:t>
            </a:r>
          </a:p>
          <a:p>
            <a:r>
              <a:rPr lang="da-DK" sz="1800" dirty="0" smtClean="0">
                <a:latin typeface="Arial Narrow" panose="020B0606020202030204" pitchFamily="34" charset="0"/>
              </a:rPr>
              <a:t>så vi sikrer at organisationen får optimal udbytte af aftalerne = kontrakt og </a:t>
            </a:r>
            <a:r>
              <a:rPr lang="da-DK" sz="1800" dirty="0" err="1" smtClean="0">
                <a:latin typeface="Arial Narrow" panose="020B0606020202030204" pitchFamily="34" charset="0"/>
              </a:rPr>
              <a:t>compliancestyring</a:t>
            </a:r>
            <a:r>
              <a:rPr lang="da-DK" sz="1800" dirty="0" smtClean="0">
                <a:latin typeface="Arial Narrow" panose="020B0606020202030204" pitchFamily="34" charset="0"/>
              </a:rPr>
              <a:t>.</a:t>
            </a:r>
          </a:p>
          <a:p>
            <a:pPr marL="0" indent="0"/>
            <a:endParaRPr lang="da-DK" sz="1800" dirty="0" smtClean="0">
              <a:latin typeface="Arial Narrow" panose="020B0606020202030204" pitchFamily="34" charset="0"/>
            </a:endParaRPr>
          </a:p>
          <a:p>
            <a:pPr marL="0" indent="0"/>
            <a:r>
              <a:rPr lang="da-DK" sz="1800" dirty="0" smtClean="0">
                <a:latin typeface="Arial Narrow" panose="020B0606020202030204" pitchFamily="34" charset="0"/>
              </a:rPr>
              <a:t>Overblikket har vi i dag i form at et regneark, jeg har udfærdiget. Men jeg arbejder på at få et rigtig </a:t>
            </a:r>
          </a:p>
          <a:p>
            <a:pPr marL="0" indent="0"/>
            <a:r>
              <a:rPr lang="da-DK" sz="1800" dirty="0" smtClean="0">
                <a:latin typeface="Arial Narrow" panose="020B0606020202030204" pitchFamily="34" charset="0"/>
              </a:rPr>
              <a:t>kontraktstyringssystem på skolen, hvor samtlige af skolens aftaler skal fremgå, så man som </a:t>
            </a:r>
          </a:p>
          <a:p>
            <a:pPr marL="0" indent="0"/>
            <a:r>
              <a:rPr lang="da-DK" sz="1800" dirty="0" smtClean="0">
                <a:latin typeface="Arial Narrow" panose="020B0606020202030204" pitchFamily="34" charset="0"/>
              </a:rPr>
              <a:t>organisation, har et samlet overblik over kontrakterne og summen af skolens kontrakter. </a:t>
            </a:r>
            <a:r>
              <a:rPr lang="da-DK" sz="1800" dirty="0" smtClean="0">
                <a:solidFill>
                  <a:srgbClr val="FF0000"/>
                </a:solidFill>
                <a:latin typeface="Arial Narrow" panose="020B0606020202030204" pitchFamily="34" charset="0"/>
              </a:rPr>
              <a:t>(Bilag 1)</a:t>
            </a:r>
          </a:p>
          <a:p>
            <a:pPr marL="0" indent="0"/>
            <a:endParaRPr lang="da-DK" dirty="0" smtClean="0"/>
          </a:p>
          <a:p>
            <a:pPr marL="0" indent="0"/>
            <a:endParaRPr lang="da-DK" dirty="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81192" y="1476736"/>
            <a:ext cx="1811644" cy="1232184"/>
          </a:xfrm>
          <a:prstGeom prst="rect">
            <a:avLst/>
          </a:prstGeom>
        </p:spPr>
      </p:pic>
    </p:spTree>
    <p:extLst>
      <p:ext uri="{BB962C8B-B14F-4D97-AF65-F5344CB8AC3E}">
        <p14:creationId xmlns:p14="http://schemas.microsoft.com/office/powerpoint/2010/main" val="30579130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indhold 2"/>
          <p:cNvSpPr txBox="1">
            <a:spLocks/>
          </p:cNvSpPr>
          <p:nvPr/>
        </p:nvSpPr>
        <p:spPr>
          <a:xfrm>
            <a:off x="1856656" y="908720"/>
            <a:ext cx="10515600" cy="5949280"/>
          </a:xfrm>
          <a:prstGeom prst="rect">
            <a:avLst/>
          </a:prstGeom>
        </p:spPr>
        <p:txBody>
          <a:bodyPr>
            <a:noAutofit/>
          </a:bodyPr>
          <a:lstStyle>
            <a:lvl1pPr marL="386855" indent="-386855" algn="l" rtl="0" eaLnBrk="0" fontAlgn="base" hangingPunct="0">
              <a:spcBef>
                <a:spcPct val="20000"/>
              </a:spcBef>
              <a:spcAft>
                <a:spcPct val="0"/>
              </a:spcAft>
              <a:defRPr sz="1600" kern="1200">
                <a:solidFill>
                  <a:schemeClr val="tx1"/>
                </a:solidFill>
                <a:latin typeface="Verdana" pitchFamily="34" charset="0"/>
                <a:ea typeface="Verdana" pitchFamily="34" charset="0"/>
                <a:cs typeface="Verdana" pitchFamily="34" charset="0"/>
              </a:defRPr>
            </a:lvl1pPr>
            <a:lvl2pPr marL="838186" indent="-322380" algn="l" rtl="0" eaLnBrk="0" fontAlgn="base" hangingPunct="0">
              <a:spcBef>
                <a:spcPct val="20000"/>
              </a:spcBef>
              <a:spcAft>
                <a:spcPct val="0"/>
              </a:spcAft>
              <a:defRPr sz="1800" kern="1200">
                <a:solidFill>
                  <a:schemeClr val="tx1"/>
                </a:solidFill>
                <a:latin typeface="+mn-lt"/>
                <a:ea typeface="+mn-ea"/>
                <a:cs typeface="+mn-cs"/>
              </a:defRPr>
            </a:lvl2pPr>
            <a:lvl3pPr marL="1289517" indent="-257903" algn="l" rtl="0" eaLnBrk="0" fontAlgn="base" hangingPunct="0">
              <a:spcBef>
                <a:spcPct val="20000"/>
              </a:spcBef>
              <a:spcAft>
                <a:spcPct val="0"/>
              </a:spcAft>
              <a:defRPr sz="1800" kern="1200">
                <a:solidFill>
                  <a:schemeClr val="tx1"/>
                </a:solidFill>
                <a:latin typeface="+mn-lt"/>
                <a:ea typeface="+mn-ea"/>
                <a:cs typeface="+mn-cs"/>
              </a:defRPr>
            </a:lvl3pPr>
            <a:lvl4pPr marL="1805324" indent="-257903" algn="l" rtl="0" eaLnBrk="0" fontAlgn="base" hangingPunct="0">
              <a:spcBef>
                <a:spcPct val="20000"/>
              </a:spcBef>
              <a:spcAft>
                <a:spcPct val="0"/>
              </a:spcAft>
              <a:defRPr sz="1800" kern="1200">
                <a:solidFill>
                  <a:schemeClr val="tx1"/>
                </a:solidFill>
                <a:latin typeface="+mn-lt"/>
                <a:ea typeface="+mn-ea"/>
                <a:cs typeface="+mn-cs"/>
              </a:defRPr>
            </a:lvl4pPr>
            <a:lvl5pPr marL="2321131" indent="-257903" algn="l" rtl="0" eaLnBrk="0" fontAlgn="base" hangingPunct="0">
              <a:spcBef>
                <a:spcPct val="20000"/>
              </a:spcBef>
              <a:spcAft>
                <a:spcPct val="0"/>
              </a:spcAft>
              <a:defRPr sz="1800" kern="1200">
                <a:solidFill>
                  <a:schemeClr val="tx1"/>
                </a:solidFill>
                <a:latin typeface="+mn-lt"/>
                <a:ea typeface="+mn-ea"/>
                <a:cs typeface="+mn-cs"/>
              </a:defRPr>
            </a:lvl5pPr>
            <a:lvl6pPr marL="2836938"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52745"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68553"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84358"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indent="0"/>
            <a:r>
              <a:rPr lang="da-DK" sz="1800" dirty="0" smtClean="0">
                <a:latin typeface="Arial Narrow" panose="020B0606020202030204" pitchFamily="34" charset="0"/>
              </a:rPr>
              <a:t>Får at sikre optimal </a:t>
            </a:r>
            <a:r>
              <a:rPr lang="da-DK" sz="1800" dirty="0" smtClean="0">
                <a:solidFill>
                  <a:srgbClr val="FF0000"/>
                </a:solidFill>
                <a:latin typeface="Arial Narrow" panose="020B0606020202030204" pitchFamily="34" charset="0"/>
              </a:rPr>
              <a:t>udnyttelse af aftalerne</a:t>
            </a:r>
            <a:r>
              <a:rPr lang="da-DK" sz="1800" dirty="0" smtClean="0">
                <a:latin typeface="Arial Narrow" panose="020B0606020202030204" pitchFamily="34" charset="0"/>
              </a:rPr>
              <a:t>,</a:t>
            </a:r>
            <a:r>
              <a:rPr lang="da-DK" sz="1800" dirty="0" smtClean="0">
                <a:solidFill>
                  <a:srgbClr val="FF0000"/>
                </a:solidFill>
                <a:latin typeface="Arial Narrow" panose="020B0606020202030204" pitchFamily="34" charset="0"/>
              </a:rPr>
              <a:t> </a:t>
            </a:r>
            <a:r>
              <a:rPr lang="da-DK" sz="1800" dirty="0" smtClean="0">
                <a:latin typeface="Arial Narrow" panose="020B0606020202030204" pitchFamily="34" charset="0"/>
              </a:rPr>
              <a:t>holdes der implementeringsmøder </a:t>
            </a:r>
          </a:p>
          <a:p>
            <a:pPr marL="0" indent="0"/>
            <a:r>
              <a:rPr lang="da-DK" sz="1800" dirty="0" smtClean="0">
                <a:latin typeface="Arial Narrow" panose="020B0606020202030204" pitchFamily="34" charset="0"/>
              </a:rPr>
              <a:t>med alle leverandører, hvor vi har en forventningsafstemning, så vi er helt </a:t>
            </a:r>
          </a:p>
          <a:p>
            <a:pPr marL="0" indent="0"/>
            <a:r>
              <a:rPr lang="da-DK" sz="1800" dirty="0" smtClean="0">
                <a:latin typeface="Arial Narrow" panose="020B0606020202030204" pitchFamily="34" charset="0"/>
              </a:rPr>
              <a:t>enige om, hvad det er, vi hver især skal levere.</a:t>
            </a:r>
          </a:p>
          <a:p>
            <a:pPr marL="0" indent="0"/>
            <a:endParaRPr lang="da-DK" sz="1800" dirty="0" smtClean="0">
              <a:latin typeface="Arial Narrow" panose="020B0606020202030204" pitchFamily="34" charset="0"/>
            </a:endParaRPr>
          </a:p>
          <a:p>
            <a:pPr marL="0" indent="0"/>
            <a:r>
              <a:rPr lang="da-DK" sz="1800" dirty="0" smtClean="0">
                <a:latin typeface="Arial Narrow" panose="020B0606020202030204" pitchFamily="34" charset="0"/>
              </a:rPr>
              <a:t>Tre måneder efter indgåelse af en aftale, foretager jeg en </a:t>
            </a:r>
            <a:r>
              <a:rPr lang="da-DK" sz="1800" dirty="0" smtClean="0">
                <a:solidFill>
                  <a:srgbClr val="FF0000"/>
                </a:solidFill>
                <a:latin typeface="Arial Narrow" panose="020B0606020202030204" pitchFamily="34" charset="0"/>
              </a:rPr>
              <a:t>opfølgning</a:t>
            </a:r>
            <a:r>
              <a:rPr lang="da-DK" sz="1800" dirty="0" smtClean="0">
                <a:latin typeface="Arial Narrow" panose="020B0606020202030204" pitchFamily="34" charset="0"/>
              </a:rPr>
              <a:t> i</a:t>
            </a:r>
          </a:p>
          <a:p>
            <a:pPr marL="0" indent="0"/>
            <a:r>
              <a:rPr lang="da-DK" sz="1800" dirty="0" smtClean="0">
                <a:latin typeface="Arial Narrow" panose="020B0606020202030204" pitchFamily="34" charset="0"/>
              </a:rPr>
              <a:t> afdelingerne på, hvordan det går, om der er noget, vi skal have rettet til, </a:t>
            </a:r>
          </a:p>
          <a:p>
            <a:pPr marL="0" indent="0"/>
            <a:r>
              <a:rPr lang="da-DK" sz="1800" dirty="0" smtClean="0">
                <a:latin typeface="Arial Narrow" panose="020B0606020202030204" pitchFamily="34" charset="0"/>
              </a:rPr>
              <a:t>eller vi blot kan fortsætte. </a:t>
            </a:r>
            <a:r>
              <a:rPr lang="da-DK" sz="1200" dirty="0" smtClean="0">
                <a:solidFill>
                  <a:srgbClr val="FF0000"/>
                </a:solidFill>
                <a:latin typeface="Arial Narrow" panose="020B0606020202030204" pitchFamily="34" charset="0"/>
              </a:rPr>
              <a:t>( Bilag 2).</a:t>
            </a:r>
          </a:p>
          <a:p>
            <a:pPr marL="0" indent="0"/>
            <a:endParaRPr lang="da-DK" sz="1800" dirty="0" smtClean="0">
              <a:latin typeface="Arial Narrow" panose="020B0606020202030204" pitchFamily="34" charset="0"/>
            </a:endParaRPr>
          </a:p>
          <a:p>
            <a:pPr marL="0" indent="0"/>
            <a:r>
              <a:rPr lang="da-DK" sz="1800" dirty="0" smtClean="0">
                <a:latin typeface="Arial Narrow" panose="020B0606020202030204" pitchFamily="34" charset="0"/>
              </a:rPr>
              <a:t>Organisationen er i dag så langt med indkøb, at de forskellige afdelinger </a:t>
            </a:r>
          </a:p>
          <a:p>
            <a:pPr marL="0" indent="0"/>
            <a:r>
              <a:rPr lang="da-DK" sz="1800" dirty="0" smtClean="0">
                <a:latin typeface="Arial Narrow" panose="020B0606020202030204" pitchFamily="34" charset="0"/>
              </a:rPr>
              <a:t>tager fat i mig, hvis der er noget, som ikke fungerer optimalt. </a:t>
            </a:r>
          </a:p>
          <a:p>
            <a:pPr marL="0" indent="0"/>
            <a:r>
              <a:rPr lang="da-DK" sz="1800" dirty="0" smtClean="0">
                <a:latin typeface="Arial Narrow" panose="020B0606020202030204" pitchFamily="34" charset="0"/>
              </a:rPr>
              <a:t>Så sørger jeg for at finde en løsning. </a:t>
            </a:r>
          </a:p>
          <a:p>
            <a:pPr marL="0" indent="0"/>
            <a:endParaRPr lang="da-DK" sz="1800" dirty="0" smtClean="0">
              <a:latin typeface="Arial Narrow" panose="020B0606020202030204" pitchFamily="34" charset="0"/>
            </a:endParaRPr>
          </a:p>
          <a:p>
            <a:pPr marL="0" indent="0"/>
            <a:r>
              <a:rPr lang="da-DK" sz="1800" dirty="0" smtClean="0">
                <a:latin typeface="Arial Narrow" panose="020B0606020202030204" pitchFamily="34" charset="0"/>
              </a:rPr>
              <a:t>Det er vigtigt, at indkøb aldrig bliver </a:t>
            </a:r>
            <a:r>
              <a:rPr lang="da-DK" sz="1800" dirty="0" smtClean="0">
                <a:solidFill>
                  <a:srgbClr val="FF0000"/>
                </a:solidFill>
                <a:latin typeface="Arial Narrow" panose="020B0606020202030204" pitchFamily="34" charset="0"/>
              </a:rPr>
              <a:t>en belastning ude i afdelingerne</a:t>
            </a:r>
            <a:r>
              <a:rPr lang="da-DK" sz="1800" dirty="0" smtClean="0">
                <a:latin typeface="Arial Narrow" panose="020B0606020202030204" pitchFamily="34" charset="0"/>
              </a:rPr>
              <a:t>, da </a:t>
            </a:r>
          </a:p>
          <a:p>
            <a:pPr marL="0" indent="0"/>
            <a:r>
              <a:rPr lang="da-DK" sz="1800" dirty="0" smtClean="0">
                <a:latin typeface="Arial Narrow" panose="020B0606020202030204" pitchFamily="34" charset="0"/>
              </a:rPr>
              <a:t>deres kernekompetence i vores organisation, er undervisning. Varerne er blot noget, </a:t>
            </a:r>
          </a:p>
          <a:p>
            <a:pPr marL="0" indent="0"/>
            <a:r>
              <a:rPr lang="da-DK" sz="1800" dirty="0" smtClean="0">
                <a:latin typeface="Arial Narrow" panose="020B0606020202030204" pitchFamily="34" charset="0"/>
              </a:rPr>
              <a:t>som skal være der, når behovet er der – og det skal være den rette mængde til rette pris.</a:t>
            </a:r>
          </a:p>
          <a:p>
            <a:pPr marL="0" indent="0"/>
            <a:endParaRPr lang="da-DK" sz="1800" dirty="0" smtClean="0">
              <a:latin typeface="Arial Narrow" panose="020B0606020202030204" pitchFamily="34" charset="0"/>
            </a:endParaRPr>
          </a:p>
          <a:p>
            <a:pPr marL="0" indent="0"/>
            <a:r>
              <a:rPr lang="da-DK" sz="1800" dirty="0" smtClean="0">
                <a:latin typeface="Arial Narrow" panose="020B0606020202030204" pitchFamily="34" charset="0"/>
              </a:rPr>
              <a:t>Husk, at aftaleindgåelse er den mindste del. Det er </a:t>
            </a:r>
            <a:r>
              <a:rPr lang="da-DK" sz="1800" dirty="0" smtClean="0">
                <a:solidFill>
                  <a:srgbClr val="FF0000"/>
                </a:solidFill>
                <a:latin typeface="Arial Narrow" panose="020B0606020202030204" pitchFamily="34" charset="0"/>
              </a:rPr>
              <a:t>implementering og </a:t>
            </a:r>
          </a:p>
          <a:p>
            <a:pPr marL="0" indent="0"/>
            <a:r>
              <a:rPr lang="da-DK" sz="1800" dirty="0" smtClean="0">
                <a:solidFill>
                  <a:srgbClr val="FF0000"/>
                </a:solidFill>
                <a:latin typeface="Arial Narrow" panose="020B0606020202030204" pitchFamily="34" charset="0"/>
              </a:rPr>
              <a:t>vedligeholdelse af aftalen </a:t>
            </a:r>
            <a:r>
              <a:rPr lang="da-DK" sz="1800" dirty="0" smtClean="0">
                <a:latin typeface="Arial Narrow" panose="020B0606020202030204" pitchFamily="34" charset="0"/>
              </a:rPr>
              <a:t>og det fremadrettet samarbejdet, der bruges mest tid på.</a:t>
            </a:r>
            <a:endParaRPr lang="da-DK" sz="1800" dirty="0">
              <a:latin typeface="Arial Narrow" panose="020B0606020202030204" pitchFamily="34" charset="0"/>
            </a:endParaRPr>
          </a:p>
        </p:txBody>
      </p:sp>
      <p:pic>
        <p:nvPicPr>
          <p:cNvPr id="5" name="Billed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25408" y="4149080"/>
            <a:ext cx="659119" cy="448298"/>
          </a:xfrm>
          <a:prstGeom prst="rect">
            <a:avLst/>
          </a:prstGeom>
        </p:spPr>
      </p:pic>
    </p:spTree>
    <p:extLst>
      <p:ext uri="{BB962C8B-B14F-4D97-AF65-F5344CB8AC3E}">
        <p14:creationId xmlns:p14="http://schemas.microsoft.com/office/powerpoint/2010/main" val="41841944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432720" y="1052736"/>
            <a:ext cx="3179075" cy="461665"/>
          </a:xfrm>
          <a:prstGeom prst="rect">
            <a:avLst/>
          </a:prstGeom>
        </p:spPr>
        <p:txBody>
          <a:bodyPr wrap="none">
            <a:spAutoFit/>
          </a:bodyPr>
          <a:lstStyle/>
          <a:p>
            <a:r>
              <a:rPr lang="da-DK" sz="2400" b="1" i="1" dirty="0">
                <a:latin typeface="Arial Narrow" panose="020B0606020202030204" pitchFamily="34" charset="0"/>
              </a:rPr>
              <a:t>Hvad så nu? Er vi i mål? </a:t>
            </a:r>
            <a:endParaRPr lang="da-DK" sz="2400" dirty="0">
              <a:latin typeface="Arial Narrow" panose="020B0606020202030204" pitchFamily="34" charset="0"/>
            </a:endParaRPr>
          </a:p>
        </p:txBody>
      </p:sp>
      <p:sp>
        <p:nvSpPr>
          <p:cNvPr id="3" name="Pladsholder til indhold 2"/>
          <p:cNvSpPr txBox="1">
            <a:spLocks/>
          </p:cNvSpPr>
          <p:nvPr/>
        </p:nvSpPr>
        <p:spPr>
          <a:xfrm>
            <a:off x="1928664" y="1772816"/>
            <a:ext cx="7056784" cy="4752528"/>
          </a:xfrm>
          <a:prstGeom prst="rect">
            <a:avLst/>
          </a:prstGeom>
        </p:spPr>
        <p:txBody>
          <a:bodyPr>
            <a:normAutofit fontScale="25000" lnSpcReduction="20000"/>
          </a:bodyPr>
          <a:lstStyle>
            <a:lvl1pPr marL="386855" indent="-386855" algn="l" rtl="0" eaLnBrk="0" fontAlgn="base" hangingPunct="0">
              <a:spcBef>
                <a:spcPct val="20000"/>
              </a:spcBef>
              <a:spcAft>
                <a:spcPct val="0"/>
              </a:spcAft>
              <a:defRPr sz="1600" kern="1200">
                <a:solidFill>
                  <a:schemeClr val="tx1"/>
                </a:solidFill>
                <a:latin typeface="Verdana" pitchFamily="34" charset="0"/>
                <a:ea typeface="Verdana" pitchFamily="34" charset="0"/>
                <a:cs typeface="Verdana" pitchFamily="34" charset="0"/>
              </a:defRPr>
            </a:lvl1pPr>
            <a:lvl2pPr marL="838186" indent="-322380" algn="l" rtl="0" eaLnBrk="0" fontAlgn="base" hangingPunct="0">
              <a:spcBef>
                <a:spcPct val="20000"/>
              </a:spcBef>
              <a:spcAft>
                <a:spcPct val="0"/>
              </a:spcAft>
              <a:defRPr sz="1800" kern="1200">
                <a:solidFill>
                  <a:schemeClr val="tx1"/>
                </a:solidFill>
                <a:latin typeface="+mn-lt"/>
                <a:ea typeface="+mn-ea"/>
                <a:cs typeface="+mn-cs"/>
              </a:defRPr>
            </a:lvl2pPr>
            <a:lvl3pPr marL="1289517" indent="-257903" algn="l" rtl="0" eaLnBrk="0" fontAlgn="base" hangingPunct="0">
              <a:spcBef>
                <a:spcPct val="20000"/>
              </a:spcBef>
              <a:spcAft>
                <a:spcPct val="0"/>
              </a:spcAft>
              <a:defRPr sz="1800" kern="1200">
                <a:solidFill>
                  <a:schemeClr val="tx1"/>
                </a:solidFill>
                <a:latin typeface="+mn-lt"/>
                <a:ea typeface="+mn-ea"/>
                <a:cs typeface="+mn-cs"/>
              </a:defRPr>
            </a:lvl3pPr>
            <a:lvl4pPr marL="1805324" indent="-257903" algn="l" rtl="0" eaLnBrk="0" fontAlgn="base" hangingPunct="0">
              <a:spcBef>
                <a:spcPct val="20000"/>
              </a:spcBef>
              <a:spcAft>
                <a:spcPct val="0"/>
              </a:spcAft>
              <a:defRPr sz="1800" kern="1200">
                <a:solidFill>
                  <a:schemeClr val="tx1"/>
                </a:solidFill>
                <a:latin typeface="+mn-lt"/>
                <a:ea typeface="+mn-ea"/>
                <a:cs typeface="+mn-cs"/>
              </a:defRPr>
            </a:lvl4pPr>
            <a:lvl5pPr marL="2321131" indent="-257903" algn="l" rtl="0" eaLnBrk="0" fontAlgn="base" hangingPunct="0">
              <a:spcBef>
                <a:spcPct val="20000"/>
              </a:spcBef>
              <a:spcAft>
                <a:spcPct val="0"/>
              </a:spcAft>
              <a:defRPr sz="1800" kern="1200">
                <a:solidFill>
                  <a:schemeClr val="tx1"/>
                </a:solidFill>
                <a:latin typeface="+mn-lt"/>
                <a:ea typeface="+mn-ea"/>
                <a:cs typeface="+mn-cs"/>
              </a:defRPr>
            </a:lvl5pPr>
            <a:lvl6pPr marL="2836938"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52745"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68553"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84358"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indent="0"/>
            <a:r>
              <a:rPr lang="da-DK" sz="7200" dirty="0" smtClean="0">
                <a:latin typeface="Arial Narrow" panose="020B0606020202030204" pitchFamily="34" charset="0"/>
              </a:rPr>
              <a:t>Nej, ikke helt. Vi mangler at få struktureret vores søgninger i SAS indkøbssystem, der gør det muligt at få et overblik over </a:t>
            </a:r>
            <a:r>
              <a:rPr lang="da-DK" sz="7200" dirty="0">
                <a:latin typeface="Arial Narrow" panose="020B0606020202030204" pitchFamily="34" charset="0"/>
              </a:rPr>
              <a:t> </a:t>
            </a:r>
            <a:r>
              <a:rPr lang="da-DK" sz="7200" dirty="0" smtClean="0">
                <a:latin typeface="Arial Narrow" panose="020B0606020202030204" pitchFamily="34" charset="0"/>
              </a:rPr>
              <a:t>vores samlede indkøbsdata.</a:t>
            </a:r>
          </a:p>
          <a:p>
            <a:pPr marL="0" indent="0"/>
            <a:endParaRPr lang="da-DK" sz="7200" dirty="0" smtClean="0">
              <a:latin typeface="Arial Narrow" panose="020B0606020202030204" pitchFamily="34" charset="0"/>
            </a:endParaRPr>
          </a:p>
          <a:p>
            <a:pPr marL="0" indent="0"/>
            <a:r>
              <a:rPr lang="da-DK" sz="7200" dirty="0" smtClean="0">
                <a:latin typeface="Arial Narrow" panose="020B0606020202030204" pitchFamily="34" charset="0"/>
              </a:rPr>
              <a:t>Overblikket skal gøre det muligt at arbejde endnu mere  strategisk og intelligent med indkøb og dermed få optimeret indkøbene endnu mere.</a:t>
            </a:r>
          </a:p>
          <a:p>
            <a:pPr marL="0" indent="0"/>
            <a:endParaRPr lang="da-DK" sz="7200" dirty="0">
              <a:latin typeface="Arial Narrow" panose="020B0606020202030204" pitchFamily="34" charset="0"/>
            </a:endParaRPr>
          </a:p>
          <a:p>
            <a:pPr marL="0" indent="0"/>
            <a:r>
              <a:rPr lang="da-DK" sz="7200" dirty="0" smtClean="0">
                <a:latin typeface="Arial Narrow" panose="020B0606020202030204" pitchFamily="34" charset="0"/>
              </a:rPr>
              <a:t>Vi mangler et elektronisk kontraktstyringssystem</a:t>
            </a:r>
          </a:p>
          <a:p>
            <a:pPr marL="0" indent="0"/>
            <a:endParaRPr lang="da-DK" sz="5500" dirty="0" smtClean="0">
              <a:latin typeface="Arial Narrow" panose="020B0606020202030204" pitchFamily="34" charset="0"/>
            </a:endParaRPr>
          </a:p>
          <a:p>
            <a:pPr marL="0" indent="0"/>
            <a:r>
              <a:rPr lang="da-DK" sz="7200" dirty="0" smtClean="0">
                <a:latin typeface="Arial Narrow" panose="020B0606020202030204" pitchFamily="34" charset="0"/>
              </a:rPr>
              <a:t>Fokus på TCO (total </a:t>
            </a:r>
            <a:r>
              <a:rPr lang="da-DK" sz="7200" dirty="0" err="1" smtClean="0">
                <a:latin typeface="Arial Narrow" panose="020B0606020202030204" pitchFamily="34" charset="0"/>
              </a:rPr>
              <a:t>Cost</a:t>
            </a:r>
            <a:r>
              <a:rPr lang="da-DK" sz="7200" dirty="0" smtClean="0">
                <a:latin typeface="Arial Narrow" panose="020B0606020202030204" pitchFamily="34" charset="0"/>
              </a:rPr>
              <a:t> of </a:t>
            </a:r>
            <a:r>
              <a:rPr lang="da-DK" sz="7200" dirty="0" err="1" smtClean="0">
                <a:latin typeface="Arial Narrow" panose="020B0606020202030204" pitchFamily="34" charset="0"/>
              </a:rPr>
              <a:t>Ownership</a:t>
            </a:r>
            <a:r>
              <a:rPr lang="da-DK" sz="7200" dirty="0" smtClean="0">
                <a:latin typeface="Arial Narrow" panose="020B0606020202030204" pitchFamily="34" charset="0"/>
              </a:rPr>
              <a:t>) som er summen af samlede </a:t>
            </a:r>
          </a:p>
          <a:p>
            <a:pPr marL="0" indent="0"/>
            <a:r>
              <a:rPr lang="da-DK" sz="7200" dirty="0" smtClean="0">
                <a:latin typeface="Arial Narrow" panose="020B0606020202030204" pitchFamily="34" charset="0"/>
              </a:rPr>
              <a:t>omkostninger ved anskaffelse og brug af et produkt samt de relaterede </a:t>
            </a:r>
          </a:p>
          <a:p>
            <a:pPr marL="0" indent="0"/>
            <a:r>
              <a:rPr lang="da-DK" sz="7200" dirty="0" smtClean="0">
                <a:latin typeface="Arial Narrow" panose="020B0606020202030204" pitchFamily="34" charset="0"/>
              </a:rPr>
              <a:t>driftsomkostninger.</a:t>
            </a:r>
          </a:p>
          <a:p>
            <a:pPr marL="0" indent="0"/>
            <a:endParaRPr lang="da-DK" sz="7200" dirty="0">
              <a:latin typeface="Arial Narrow" panose="020B0606020202030204" pitchFamily="34" charset="0"/>
            </a:endParaRPr>
          </a:p>
          <a:p>
            <a:pPr marL="0" indent="0"/>
            <a:r>
              <a:rPr lang="da-DK" sz="7200" dirty="0" smtClean="0">
                <a:latin typeface="Arial Narrow" panose="020B0606020202030204" pitchFamily="34" charset="0"/>
              </a:rPr>
              <a:t>Systematiseret performancestyringen – således vi erhvervet os erfaring til næste udbud/aftale – så vi hele tiden tænker indkøb som en cirkulærproces, hvor vi hele tiden kan blive bedre. De erfaringer vi får med en aftale skal bruges til næste</a:t>
            </a:r>
          </a:p>
          <a:p>
            <a:pPr marL="0" indent="0"/>
            <a:r>
              <a:rPr lang="da-DK" sz="7200" dirty="0">
                <a:latin typeface="Arial Narrow" panose="020B0606020202030204" pitchFamily="34" charset="0"/>
              </a:rPr>
              <a:t>u</a:t>
            </a:r>
            <a:r>
              <a:rPr lang="da-DK" sz="7200" dirty="0" smtClean="0">
                <a:latin typeface="Arial Narrow" panose="020B0606020202030204" pitchFamily="34" charset="0"/>
              </a:rPr>
              <a:t>dbud /aftale.</a:t>
            </a:r>
          </a:p>
          <a:p>
            <a:pPr marL="0" indent="0"/>
            <a:endParaRPr lang="da-DK" sz="7200" dirty="0">
              <a:latin typeface="Arial Narrow" panose="020B0606020202030204" pitchFamily="34" charset="0"/>
            </a:endParaRPr>
          </a:p>
          <a:p>
            <a:pPr marL="2450083" lvl="5" indent="0"/>
            <a:r>
              <a:rPr lang="da-DK" sz="7900" b="1" dirty="0">
                <a:latin typeface="Arial Narrow" panose="020B0606020202030204" pitchFamily="34" charset="0"/>
              </a:rPr>
              <a:t>SPØRGSMÅL?</a:t>
            </a:r>
          </a:p>
          <a:p>
            <a:pPr marL="0" indent="0"/>
            <a:endParaRPr lang="da-DK" sz="7200" dirty="0" smtClean="0">
              <a:latin typeface="Arial Narrow" panose="020B0606020202030204" pitchFamily="34" charset="0"/>
            </a:endParaRPr>
          </a:p>
          <a:p>
            <a:pPr marL="0" indent="0"/>
            <a:endParaRPr lang="da-DK" sz="5500" dirty="0" smtClean="0">
              <a:latin typeface="Arial Narrow" panose="020B0606020202030204" pitchFamily="34" charset="0"/>
            </a:endParaRPr>
          </a:p>
          <a:p>
            <a:pPr marL="0" indent="0"/>
            <a:endParaRPr lang="da-DK" dirty="0" smtClean="0"/>
          </a:p>
          <a:p>
            <a:pPr marL="0" indent="0"/>
            <a:r>
              <a:rPr lang="da-DK" dirty="0" smtClean="0"/>
              <a:t>			</a:t>
            </a:r>
            <a:endParaRPr lang="da-DK" sz="7200" b="1" dirty="0">
              <a:latin typeface="Arial Narrow" panose="020B0606020202030204" pitchFamily="34" charset="0"/>
            </a:endParaRPr>
          </a:p>
        </p:txBody>
      </p:sp>
    </p:spTree>
    <p:extLst>
      <p:ext uri="{BB962C8B-B14F-4D97-AF65-F5344CB8AC3E}">
        <p14:creationId xmlns:p14="http://schemas.microsoft.com/office/powerpoint/2010/main" val="2845021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928664" y="1196752"/>
            <a:ext cx="7135416" cy="685990"/>
          </a:xfrm>
        </p:spPr>
        <p:txBody>
          <a:bodyPr/>
          <a:lstStyle/>
          <a:p>
            <a:r>
              <a:rPr lang="da-DK" sz="2400" i="1" dirty="0">
                <a:latin typeface="Arial Narrow" panose="020B0606020202030204" pitchFamily="34" charset="0"/>
              </a:rPr>
              <a:t>Effektivt indkøb – hvad skal det nu til for?</a:t>
            </a:r>
            <a:endParaRPr lang="da-DK" sz="2400" dirty="0">
              <a:latin typeface="Arial Narrow" panose="020B0606020202030204" pitchFamily="34" charset="0"/>
            </a:endParaRPr>
          </a:p>
        </p:txBody>
      </p:sp>
      <p:sp>
        <p:nvSpPr>
          <p:cNvPr id="5" name="Pladsholder til indhold 4"/>
          <p:cNvSpPr>
            <a:spLocks noGrp="1"/>
          </p:cNvSpPr>
          <p:nvPr>
            <p:ph idx="1"/>
          </p:nvPr>
        </p:nvSpPr>
        <p:spPr>
          <a:xfrm>
            <a:off x="1788368" y="1412776"/>
            <a:ext cx="7773144" cy="4896544"/>
          </a:xfrm>
        </p:spPr>
        <p:txBody>
          <a:bodyPr/>
          <a:lstStyle/>
          <a:p>
            <a:r>
              <a:rPr lang="da-DK" dirty="0" smtClean="0"/>
              <a:t>	</a:t>
            </a:r>
          </a:p>
          <a:p>
            <a:endParaRPr lang="da-DK" dirty="0"/>
          </a:p>
          <a:p>
            <a:pPr marL="0" indent="0">
              <a:lnSpc>
                <a:spcPct val="150000"/>
              </a:lnSpc>
              <a:buNone/>
            </a:pPr>
            <a:r>
              <a:rPr lang="da-DK" sz="1800" dirty="0" smtClean="0">
                <a:latin typeface="Arial Narrow" panose="020B0606020202030204" pitchFamily="34" charset="0"/>
              </a:rPr>
              <a:t>Hvis </a:t>
            </a:r>
            <a:r>
              <a:rPr lang="da-DK" sz="1800" dirty="0">
                <a:latin typeface="Arial Narrow" panose="020B0606020202030204" pitchFamily="34" charset="0"/>
              </a:rPr>
              <a:t>man som organisation træffer beslutning om etablering af central indkøbsfunktion med en indkøber, er der flere elementer, man skal holde sig  for øje:</a:t>
            </a:r>
          </a:p>
          <a:p>
            <a:pPr>
              <a:lnSpc>
                <a:spcPct val="150000"/>
              </a:lnSpc>
              <a:buFont typeface="+mj-lt"/>
              <a:buAutoNum type="arabicPeriod"/>
            </a:pPr>
            <a:r>
              <a:rPr lang="da-DK" sz="1800" dirty="0" smtClean="0">
                <a:latin typeface="Arial Narrow" panose="020B0606020202030204" pitchFamily="34" charset="0"/>
              </a:rPr>
              <a:t>Ledelsesopbakning</a:t>
            </a:r>
            <a:endParaRPr lang="da-DK" sz="1800" dirty="0">
              <a:latin typeface="Arial Narrow" panose="020B0606020202030204" pitchFamily="34" charset="0"/>
            </a:endParaRPr>
          </a:p>
          <a:p>
            <a:pPr>
              <a:lnSpc>
                <a:spcPct val="150000"/>
              </a:lnSpc>
              <a:buFont typeface="+mj-lt"/>
              <a:buAutoNum type="arabicPeriod"/>
            </a:pPr>
            <a:r>
              <a:rPr lang="da-DK" sz="1800" dirty="0" smtClean="0">
                <a:latin typeface="Arial Narrow" panose="020B0606020202030204" pitchFamily="34" charset="0"/>
              </a:rPr>
              <a:t>Indkøbsafdelingens </a:t>
            </a:r>
            <a:r>
              <a:rPr lang="da-DK" sz="1800" dirty="0">
                <a:latin typeface="Arial Narrow" panose="020B0606020202030204" pitchFamily="34" charset="0"/>
              </a:rPr>
              <a:t>placering i organisationen</a:t>
            </a:r>
          </a:p>
          <a:p>
            <a:pPr>
              <a:lnSpc>
                <a:spcPct val="150000"/>
              </a:lnSpc>
              <a:buFont typeface="+mj-lt"/>
              <a:buAutoNum type="arabicPeriod"/>
            </a:pPr>
            <a:r>
              <a:rPr lang="da-DK" sz="1800" dirty="0" smtClean="0">
                <a:latin typeface="Arial Narrow" panose="020B0606020202030204" pitchFamily="34" charset="0"/>
              </a:rPr>
              <a:t>Indkøbspolitik </a:t>
            </a:r>
            <a:r>
              <a:rPr lang="da-DK" sz="1800" dirty="0">
                <a:latin typeface="Arial Narrow" panose="020B0606020202030204" pitchFamily="34" charset="0"/>
              </a:rPr>
              <a:t>der udtrykker indkøbsafdelingens </a:t>
            </a:r>
            <a:r>
              <a:rPr lang="da-DK" sz="1800" dirty="0" smtClean="0">
                <a:latin typeface="Arial Narrow" panose="020B0606020202030204" pitchFamily="34" charset="0"/>
              </a:rPr>
              <a:t>funktion</a:t>
            </a:r>
          </a:p>
          <a:p>
            <a:pPr marL="342900" indent="-342900">
              <a:lnSpc>
                <a:spcPct val="150000"/>
              </a:lnSpc>
              <a:buFont typeface="+mj-lt"/>
              <a:buAutoNum type="arabicPeriod"/>
            </a:pPr>
            <a:r>
              <a:rPr lang="da-DK" sz="1800" dirty="0" smtClean="0">
                <a:latin typeface="Arial Narrow" panose="020B0606020202030204" pitchFamily="34" charset="0"/>
              </a:rPr>
              <a:t> Leverandørerne</a:t>
            </a:r>
          </a:p>
          <a:p>
            <a:pPr>
              <a:lnSpc>
                <a:spcPct val="150000"/>
              </a:lnSpc>
              <a:buFont typeface="+mj-lt"/>
              <a:buAutoNum type="arabicPeriod"/>
            </a:pPr>
            <a:r>
              <a:rPr lang="da-DK" sz="1800" dirty="0" smtClean="0">
                <a:latin typeface="Arial Narrow" panose="020B0606020202030204" pitchFamily="34" charset="0"/>
              </a:rPr>
              <a:t>Rammeaftaler</a:t>
            </a:r>
            <a:endParaRPr lang="da-DK" sz="1800" dirty="0">
              <a:latin typeface="Arial Narrow" panose="020B0606020202030204" pitchFamily="34" charset="0"/>
            </a:endParaRPr>
          </a:p>
          <a:p>
            <a:pPr>
              <a:lnSpc>
                <a:spcPct val="150000"/>
              </a:lnSpc>
              <a:buFont typeface="+mj-lt"/>
              <a:buAutoNum type="arabicPeriod"/>
            </a:pPr>
            <a:r>
              <a:rPr lang="da-DK" sz="1800" dirty="0" smtClean="0">
                <a:latin typeface="Arial Narrow" panose="020B0606020202030204" pitchFamily="34" charset="0"/>
              </a:rPr>
              <a:t>Kontrakter</a:t>
            </a:r>
            <a:endParaRPr lang="da-DK" sz="1800" dirty="0">
              <a:latin typeface="Arial Narrow" panose="020B0606020202030204" pitchFamily="34" charset="0"/>
            </a:endParaRPr>
          </a:p>
          <a:p>
            <a:pPr>
              <a:lnSpc>
                <a:spcPct val="150000"/>
              </a:lnSpc>
              <a:buFont typeface="+mj-lt"/>
              <a:buAutoNum type="arabicPeriod"/>
            </a:pPr>
            <a:r>
              <a:rPr lang="da-DK" sz="1800" dirty="0" smtClean="0">
                <a:latin typeface="Arial Narrow" panose="020B0606020202030204" pitchFamily="34" charset="0"/>
              </a:rPr>
              <a:t>Indkøbsregistrering</a:t>
            </a:r>
            <a:endParaRPr lang="da-DK" sz="1800" dirty="0">
              <a:latin typeface="Arial Narrow" panose="020B0606020202030204" pitchFamily="34" charset="0"/>
            </a:endParaRPr>
          </a:p>
          <a:p>
            <a:endParaRPr lang="da-DK" dirty="0" smtClean="0"/>
          </a:p>
          <a:p>
            <a:endParaRPr lang="da-DK" dirty="0"/>
          </a:p>
        </p:txBody>
      </p:sp>
      <p:pic>
        <p:nvPicPr>
          <p:cNvPr id="6" name="Billed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9144" y="4725144"/>
            <a:ext cx="1236250" cy="84083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a:xfrm>
            <a:off x="1928664" y="1197146"/>
            <a:ext cx="7449021" cy="5256190"/>
          </a:xfrm>
        </p:spPr>
        <p:txBody>
          <a:bodyPr/>
          <a:lstStyle/>
          <a:p>
            <a:r>
              <a:rPr lang="da-DK" dirty="0" smtClean="0"/>
              <a:t>	</a:t>
            </a:r>
            <a:endParaRPr lang="da-DK" dirty="0"/>
          </a:p>
          <a:p>
            <a:r>
              <a:rPr lang="da-DK" dirty="0" smtClean="0"/>
              <a:t>	</a:t>
            </a:r>
          </a:p>
          <a:p>
            <a:endParaRPr lang="da-DK" dirty="0"/>
          </a:p>
          <a:p>
            <a:pPr marL="0" indent="0">
              <a:buNone/>
            </a:pPr>
            <a:r>
              <a:rPr lang="da-DK" sz="1800" dirty="0">
                <a:latin typeface="Arial Narrow" panose="020B0606020202030204" pitchFamily="34" charset="0"/>
              </a:rPr>
              <a:t>Den indkøbsansvarlige skal udfærdige en ”kontrakt” med den øverste ledelse, der udtrykker ledelsens fulde opbakning til indkøbsafdelingens arbejde</a:t>
            </a:r>
            <a:r>
              <a:rPr lang="da-DK" sz="1800" dirty="0" smtClean="0">
                <a:latin typeface="Arial Narrow" panose="020B0606020202030204" pitchFamily="34" charset="0"/>
              </a:rPr>
              <a:t>.</a:t>
            </a:r>
          </a:p>
          <a:p>
            <a:pPr marL="0" indent="0">
              <a:buNone/>
            </a:pPr>
            <a:endParaRPr lang="da-DK" sz="1800" dirty="0">
              <a:latin typeface="Arial Narrow" panose="020B0606020202030204" pitchFamily="34" charset="0"/>
            </a:endParaRPr>
          </a:p>
          <a:p>
            <a:pPr marL="0" indent="0">
              <a:buNone/>
            </a:pPr>
            <a:r>
              <a:rPr lang="da-DK" sz="1800" b="1" dirty="0" smtClean="0">
                <a:latin typeface="Arial Narrow" panose="020B0606020202030204" pitchFamily="34" charset="0"/>
              </a:rPr>
              <a:t>Ad 1:</a:t>
            </a:r>
            <a:endParaRPr lang="da-DK" sz="1800" b="1" dirty="0">
              <a:latin typeface="Arial Narrow" panose="020B0606020202030204" pitchFamily="34" charset="0"/>
            </a:endParaRPr>
          </a:p>
          <a:p>
            <a:r>
              <a:rPr lang="da-DK" sz="1800" dirty="0">
                <a:latin typeface="Arial Narrow" panose="020B0606020202030204" pitchFamily="34" charset="0"/>
              </a:rPr>
              <a:t>Ledelsen indfører </a:t>
            </a:r>
            <a:r>
              <a:rPr lang="da-DK" sz="1800" dirty="0">
                <a:solidFill>
                  <a:srgbClr val="FF0000"/>
                </a:solidFill>
                <a:latin typeface="Arial Narrow" panose="020B0606020202030204" pitchFamily="34" charset="0"/>
              </a:rPr>
              <a:t>central aftalestyring </a:t>
            </a:r>
            <a:r>
              <a:rPr lang="da-DK" sz="1800" dirty="0">
                <a:latin typeface="Arial Narrow" panose="020B0606020202030204" pitchFamily="34" charset="0"/>
              </a:rPr>
              <a:t>og </a:t>
            </a:r>
            <a:r>
              <a:rPr lang="da-DK" sz="1800" dirty="0">
                <a:solidFill>
                  <a:srgbClr val="FF0000"/>
                </a:solidFill>
                <a:latin typeface="Arial Narrow" panose="020B0606020202030204" pitchFamily="34" charset="0"/>
              </a:rPr>
              <a:t>decentrale indkøb</a:t>
            </a:r>
          </a:p>
          <a:p>
            <a:pPr marL="800100" lvl="1" indent="-342900">
              <a:buFont typeface="+mj-lt"/>
              <a:buAutoNum type="arabicPeriod"/>
            </a:pPr>
            <a:r>
              <a:rPr lang="da-DK" dirty="0">
                <a:latin typeface="Arial Narrow" panose="020B0606020202030204" pitchFamily="34" charset="0"/>
              </a:rPr>
              <a:t>Det er indkøbsafdelingen der </a:t>
            </a:r>
            <a:r>
              <a:rPr lang="da-DK" dirty="0" smtClean="0">
                <a:latin typeface="Arial Narrow" panose="020B0606020202030204" pitchFamily="34" charset="0"/>
              </a:rPr>
              <a:t>indgår, drifter og sørger for kontrakt og </a:t>
            </a:r>
            <a:r>
              <a:rPr lang="da-DK" dirty="0" err="1" smtClean="0">
                <a:latin typeface="Arial Narrow" panose="020B0606020202030204" pitchFamily="34" charset="0"/>
              </a:rPr>
              <a:t>compliancestyring</a:t>
            </a:r>
            <a:r>
              <a:rPr lang="da-DK" dirty="0" smtClean="0">
                <a:latin typeface="Arial Narrow" panose="020B0606020202030204" pitchFamily="34" charset="0"/>
              </a:rPr>
              <a:t> på aftalerne</a:t>
            </a:r>
            <a:endParaRPr lang="da-DK" dirty="0">
              <a:latin typeface="Arial Narrow" panose="020B0606020202030204" pitchFamily="34" charset="0"/>
            </a:endParaRPr>
          </a:p>
          <a:p>
            <a:pPr marL="800100" lvl="1" indent="-342900">
              <a:buFont typeface="+mj-lt"/>
              <a:buAutoNum type="arabicPeriod"/>
            </a:pPr>
            <a:r>
              <a:rPr lang="da-DK" dirty="0">
                <a:latin typeface="Arial Narrow" panose="020B0606020202030204" pitchFamily="34" charset="0"/>
              </a:rPr>
              <a:t>Det er de decentrale </a:t>
            </a:r>
            <a:r>
              <a:rPr lang="da-DK" dirty="0" smtClean="0">
                <a:latin typeface="Arial Narrow" panose="020B0606020202030204" pitchFamily="34" charset="0"/>
              </a:rPr>
              <a:t>indkøbere (udpeget) </a:t>
            </a:r>
            <a:r>
              <a:rPr lang="da-DK" dirty="0">
                <a:latin typeface="Arial Narrow" panose="020B0606020202030204" pitchFamily="34" charset="0"/>
              </a:rPr>
              <a:t>der foretager de nødvendige indkøb</a:t>
            </a:r>
          </a:p>
          <a:p>
            <a:pPr marL="457200" lvl="1" indent="0">
              <a:buNone/>
            </a:pPr>
            <a:endParaRPr lang="da-DK" dirty="0">
              <a:latin typeface="Arial Narrow" panose="020B0606020202030204" pitchFamily="34" charset="0"/>
            </a:endParaRPr>
          </a:p>
          <a:p>
            <a:r>
              <a:rPr lang="da-DK" sz="1800" dirty="0">
                <a:latin typeface="Arial Narrow" panose="020B0606020202030204" pitchFamily="34" charset="0"/>
              </a:rPr>
              <a:t>Ledelsen skal udtrykke, hvad der skal ske med </a:t>
            </a:r>
            <a:r>
              <a:rPr lang="da-DK" sz="1800" dirty="0">
                <a:solidFill>
                  <a:srgbClr val="FF0000"/>
                </a:solidFill>
                <a:latin typeface="Arial Narrow" panose="020B0606020202030204" pitchFamily="34" charset="0"/>
              </a:rPr>
              <a:t>opnåede besparelser</a:t>
            </a:r>
          </a:p>
          <a:p>
            <a:pPr marL="457200" lvl="1" indent="0">
              <a:buNone/>
            </a:pPr>
            <a:r>
              <a:rPr lang="da-DK" dirty="0">
                <a:latin typeface="Arial Narrow" panose="020B0606020202030204" pitchFamily="34" charset="0"/>
              </a:rPr>
              <a:t>Opnåede besparelser har kun effekt, hvis budgetterne beskæres med det sparede – i modsat fald kan besparelser føre til øget forbrug.</a:t>
            </a:r>
          </a:p>
          <a:p>
            <a:endParaRPr lang="da-DK" dirty="0"/>
          </a:p>
        </p:txBody>
      </p:sp>
      <p:sp>
        <p:nvSpPr>
          <p:cNvPr id="3" name="Rektangel 2"/>
          <p:cNvSpPr/>
          <p:nvPr/>
        </p:nvSpPr>
        <p:spPr>
          <a:xfrm>
            <a:off x="3944888" y="1162588"/>
            <a:ext cx="2627642" cy="461665"/>
          </a:xfrm>
          <a:prstGeom prst="rect">
            <a:avLst/>
          </a:prstGeom>
        </p:spPr>
        <p:txBody>
          <a:bodyPr wrap="none">
            <a:spAutoFit/>
          </a:bodyPr>
          <a:lstStyle/>
          <a:p>
            <a:r>
              <a:rPr lang="da-DK" sz="2400" b="1" i="1" dirty="0">
                <a:latin typeface="Arial Narrow" panose="020B0606020202030204" pitchFamily="34" charset="0"/>
              </a:rPr>
              <a:t>Ledelsesopbakning:</a:t>
            </a:r>
            <a:endParaRPr lang="da-DK" sz="2400" dirty="0">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546782" y="764704"/>
            <a:ext cx="8136903" cy="685990"/>
          </a:xfrm>
        </p:spPr>
        <p:txBody>
          <a:bodyPr/>
          <a:lstStyle/>
          <a:p>
            <a:r>
              <a:rPr lang="da-DK" sz="2400" i="1" dirty="0">
                <a:latin typeface="Arial Narrow" panose="020B0606020202030204" pitchFamily="34" charset="0"/>
              </a:rPr>
              <a:t>Indkøbsafdelingens placering </a:t>
            </a:r>
            <a:r>
              <a:rPr lang="da-DK" sz="2400" i="1" dirty="0" smtClean="0">
                <a:latin typeface="Arial Narrow" panose="020B0606020202030204" pitchFamily="34" charset="0"/>
              </a:rPr>
              <a:t>i organisationen/indkøbspolitik</a:t>
            </a:r>
            <a:r>
              <a:rPr lang="da-DK" sz="2400" i="1" dirty="0">
                <a:latin typeface="Arial Narrow" panose="020B0606020202030204" pitchFamily="34" charset="0"/>
              </a:rPr>
              <a:t>:</a:t>
            </a:r>
            <a:endParaRPr lang="da-DK" sz="2400" dirty="0">
              <a:latin typeface="Arial Narrow" panose="020B0606020202030204" pitchFamily="34" charset="0"/>
            </a:endParaRPr>
          </a:p>
        </p:txBody>
      </p:sp>
      <p:sp>
        <p:nvSpPr>
          <p:cNvPr id="5" name="Pladsholder til indhold 4"/>
          <p:cNvSpPr>
            <a:spLocks noGrp="1"/>
          </p:cNvSpPr>
          <p:nvPr>
            <p:ph idx="1"/>
          </p:nvPr>
        </p:nvSpPr>
        <p:spPr>
          <a:xfrm>
            <a:off x="1352600" y="1340768"/>
            <a:ext cx="7842078" cy="5184576"/>
          </a:xfrm>
        </p:spPr>
        <p:txBody>
          <a:bodyPr/>
          <a:lstStyle/>
          <a:p>
            <a:pPr>
              <a:lnSpc>
                <a:spcPct val="100000"/>
              </a:lnSpc>
            </a:pPr>
            <a:r>
              <a:rPr lang="da-DK" sz="1800" dirty="0" smtClean="0">
                <a:solidFill>
                  <a:srgbClr val="FF0000"/>
                </a:solidFill>
                <a:latin typeface="Arial Narrow" panose="020B0606020202030204" pitchFamily="34" charset="0"/>
              </a:rPr>
              <a:t>	En </a:t>
            </a:r>
            <a:r>
              <a:rPr lang="da-DK" sz="1800" dirty="0">
                <a:solidFill>
                  <a:srgbClr val="FF0000"/>
                </a:solidFill>
                <a:latin typeface="Arial Narrow" panose="020B0606020202030204" pitchFamily="34" charset="0"/>
              </a:rPr>
              <a:t>central indkøbsfunktion </a:t>
            </a:r>
            <a:r>
              <a:rPr lang="da-DK" sz="1800" dirty="0">
                <a:latin typeface="Arial Narrow" panose="020B0606020202030204" pitchFamily="34" charset="0"/>
              </a:rPr>
              <a:t>får stor betydning for, hvordan </a:t>
            </a:r>
            <a:r>
              <a:rPr lang="da-DK" sz="1800" dirty="0" smtClean="0">
                <a:latin typeface="Arial Narrow" panose="020B0606020202030204" pitchFamily="34" charset="0"/>
              </a:rPr>
              <a:t>organisationens indkøbere/disponenter </a:t>
            </a:r>
            <a:r>
              <a:rPr lang="da-DK" sz="1800" dirty="0">
                <a:latin typeface="Arial Narrow" panose="020B0606020202030204" pitchFamily="34" charset="0"/>
              </a:rPr>
              <a:t>skal agere i fremtiden</a:t>
            </a:r>
            <a:r>
              <a:rPr lang="da-DK" sz="1800" dirty="0" smtClean="0">
                <a:latin typeface="Arial Narrow" panose="020B0606020202030204" pitchFamily="34" charset="0"/>
              </a:rPr>
              <a:t>.</a:t>
            </a:r>
          </a:p>
          <a:p>
            <a:pPr>
              <a:lnSpc>
                <a:spcPct val="100000"/>
              </a:lnSpc>
            </a:pPr>
            <a:endParaRPr lang="da-DK" sz="1800" dirty="0">
              <a:latin typeface="Arial Narrow" panose="020B0606020202030204" pitchFamily="34" charset="0"/>
            </a:endParaRPr>
          </a:p>
          <a:p>
            <a:pPr>
              <a:lnSpc>
                <a:spcPct val="100000"/>
              </a:lnSpc>
            </a:pPr>
            <a:r>
              <a:rPr lang="da-DK" sz="1800" dirty="0" smtClean="0">
                <a:latin typeface="Arial Narrow" panose="020B0606020202030204" pitchFamily="34" charset="0"/>
              </a:rPr>
              <a:t>	Man </a:t>
            </a:r>
            <a:r>
              <a:rPr lang="da-DK" sz="1800" dirty="0">
                <a:latin typeface="Arial Narrow" panose="020B0606020202030204" pitchFamily="34" charset="0"/>
              </a:rPr>
              <a:t>går </a:t>
            </a:r>
            <a:r>
              <a:rPr lang="da-DK" sz="1800" dirty="0">
                <a:solidFill>
                  <a:srgbClr val="FF0000"/>
                </a:solidFill>
                <a:latin typeface="Arial Narrow" panose="020B0606020202030204" pitchFamily="34" charset="0"/>
              </a:rPr>
              <a:t>fra individuelle køb med eller uden aftaler</a:t>
            </a:r>
            <a:r>
              <a:rPr lang="da-DK" sz="1800" dirty="0">
                <a:latin typeface="Arial Narrow" panose="020B0606020202030204" pitchFamily="34" charset="0"/>
              </a:rPr>
              <a:t>, der ikke umiddelbart er indgået af skolens ledelse, </a:t>
            </a:r>
            <a:r>
              <a:rPr lang="da-DK" sz="1800" dirty="0">
                <a:solidFill>
                  <a:srgbClr val="FF0000"/>
                </a:solidFill>
                <a:latin typeface="Arial Narrow" panose="020B0606020202030204" pitchFamily="34" charset="0"/>
              </a:rPr>
              <a:t>til en centralt styret indkøbsorganisation</a:t>
            </a:r>
            <a:r>
              <a:rPr lang="da-DK" sz="1800" dirty="0">
                <a:latin typeface="Arial Narrow" panose="020B0606020202030204" pitchFamily="34" charset="0"/>
              </a:rPr>
              <a:t>, hvor indkøbet på skolen nu er med på skolens strategiske </a:t>
            </a:r>
            <a:r>
              <a:rPr lang="da-DK" sz="1800" dirty="0" smtClean="0">
                <a:latin typeface="Arial Narrow" panose="020B0606020202030204" pitchFamily="34" charset="0"/>
              </a:rPr>
              <a:t>planer.</a:t>
            </a:r>
          </a:p>
          <a:p>
            <a:pPr>
              <a:lnSpc>
                <a:spcPct val="100000"/>
              </a:lnSpc>
            </a:pPr>
            <a:endParaRPr lang="da-DK" sz="1800" dirty="0">
              <a:latin typeface="Arial Narrow" panose="020B0606020202030204" pitchFamily="34" charset="0"/>
            </a:endParaRPr>
          </a:p>
          <a:p>
            <a:pPr>
              <a:lnSpc>
                <a:spcPct val="100000"/>
              </a:lnSpc>
            </a:pPr>
            <a:r>
              <a:rPr lang="da-DK" sz="1800" dirty="0" smtClean="0">
                <a:latin typeface="Arial Narrow" panose="020B0606020202030204" pitchFamily="34" charset="0"/>
              </a:rPr>
              <a:t>	Indkøberne/disponenterne </a:t>
            </a:r>
            <a:r>
              <a:rPr lang="da-DK" sz="1800" dirty="0">
                <a:latin typeface="Arial Narrow" panose="020B0606020202030204" pitchFamily="34" charset="0"/>
              </a:rPr>
              <a:t>i de respektive organisationer vil forsat foretage indkøb, men nu hos </a:t>
            </a:r>
            <a:r>
              <a:rPr lang="da-DK" sz="1800" dirty="0">
                <a:solidFill>
                  <a:srgbClr val="FF0000"/>
                </a:solidFill>
                <a:latin typeface="Arial Narrow" panose="020B0606020202030204" pitchFamily="34" charset="0"/>
              </a:rPr>
              <a:t>foruddefinerede leverandører</a:t>
            </a:r>
            <a:r>
              <a:rPr lang="da-DK" sz="1800" dirty="0">
                <a:latin typeface="Arial Narrow" panose="020B0606020202030204" pitchFamily="34" charset="0"/>
              </a:rPr>
              <a:t>, der hver i sær har indgået en </a:t>
            </a:r>
            <a:r>
              <a:rPr lang="da-DK" sz="1800" dirty="0">
                <a:solidFill>
                  <a:srgbClr val="FF0000"/>
                </a:solidFill>
                <a:latin typeface="Arial Narrow" panose="020B0606020202030204" pitchFamily="34" charset="0"/>
              </a:rPr>
              <a:t>samhandelsaftale </a:t>
            </a:r>
            <a:r>
              <a:rPr lang="da-DK" sz="1800" dirty="0">
                <a:latin typeface="Arial Narrow" panose="020B0606020202030204" pitchFamily="34" charset="0"/>
              </a:rPr>
              <a:t>med skolen.</a:t>
            </a:r>
          </a:p>
          <a:p>
            <a:pPr>
              <a:lnSpc>
                <a:spcPct val="100000"/>
              </a:lnSpc>
            </a:pPr>
            <a:endParaRPr lang="da-DK" sz="1800" dirty="0">
              <a:latin typeface="Arial Narrow" panose="020B0606020202030204" pitchFamily="34" charset="0"/>
            </a:endParaRPr>
          </a:p>
          <a:p>
            <a:pPr>
              <a:lnSpc>
                <a:spcPct val="100000"/>
              </a:lnSpc>
            </a:pPr>
            <a:r>
              <a:rPr lang="da-DK" sz="1800" dirty="0" smtClean="0">
                <a:latin typeface="Arial Narrow" panose="020B0606020202030204" pitchFamily="34" charset="0"/>
              </a:rPr>
              <a:t>	Som </a:t>
            </a:r>
            <a:r>
              <a:rPr lang="da-DK" sz="1800" dirty="0">
                <a:latin typeface="Arial Narrow" panose="020B0606020202030204" pitchFamily="34" charset="0"/>
              </a:rPr>
              <a:t>mange andre forandringer vil den ændring også møde modstand. Mange føler deres </a:t>
            </a:r>
            <a:r>
              <a:rPr lang="da-DK" sz="1800" dirty="0">
                <a:solidFill>
                  <a:srgbClr val="FF0000"/>
                </a:solidFill>
                <a:latin typeface="Arial Narrow" panose="020B0606020202030204" pitchFamily="34" charset="0"/>
              </a:rPr>
              <a:t>beslutningskompetence fratages</a:t>
            </a:r>
            <a:r>
              <a:rPr lang="da-DK" sz="1800" dirty="0">
                <a:latin typeface="Arial Narrow" panose="020B0606020202030204" pitchFamily="34" charset="0"/>
              </a:rPr>
              <a:t>, hvilket til dels er korrekt.</a:t>
            </a:r>
          </a:p>
          <a:p>
            <a:pPr>
              <a:lnSpc>
                <a:spcPct val="100000"/>
              </a:lnSpc>
            </a:pPr>
            <a:endParaRPr lang="da-DK" sz="1800" dirty="0">
              <a:latin typeface="Arial Narrow" panose="020B0606020202030204" pitchFamily="34" charset="0"/>
            </a:endParaRPr>
          </a:p>
          <a:p>
            <a:pPr>
              <a:lnSpc>
                <a:spcPct val="100000"/>
              </a:lnSpc>
            </a:pPr>
            <a:r>
              <a:rPr lang="da-DK" sz="1800" dirty="0" smtClean="0">
                <a:solidFill>
                  <a:srgbClr val="FF0000"/>
                </a:solidFill>
                <a:latin typeface="Arial Narrow" panose="020B0606020202030204" pitchFamily="34" charset="0"/>
              </a:rPr>
              <a:t>	Ledelsens </a:t>
            </a:r>
            <a:r>
              <a:rPr lang="da-DK" sz="1800" dirty="0">
                <a:solidFill>
                  <a:srgbClr val="FF0000"/>
                </a:solidFill>
                <a:latin typeface="Arial Narrow" panose="020B0606020202030204" pitchFamily="34" charset="0"/>
              </a:rPr>
              <a:t>opbakning</a:t>
            </a:r>
            <a:r>
              <a:rPr lang="da-DK" sz="1800" dirty="0">
                <a:latin typeface="Arial Narrow" panose="020B0606020202030204" pitchFamily="34" charset="0"/>
              </a:rPr>
              <a:t> er derfor helt afgørende for, at indkøbsafdelingen bliver en succes </a:t>
            </a:r>
            <a:r>
              <a:rPr lang="da-DK" sz="1800" dirty="0" smtClean="0">
                <a:latin typeface="Arial Narrow" panose="020B0606020202030204" pitchFamily="34" charset="0"/>
              </a:rPr>
              <a:t>i en </a:t>
            </a:r>
            <a:r>
              <a:rPr lang="da-DK" sz="1800" dirty="0">
                <a:latin typeface="Arial Narrow" panose="020B0606020202030204" pitchFamily="34" charset="0"/>
              </a:rPr>
              <a:t>organisation, og det gør sig gældende  i såvel små som større </a:t>
            </a:r>
            <a:r>
              <a:rPr lang="da-DK" sz="1800" dirty="0" smtClean="0">
                <a:latin typeface="Arial Narrow" panose="020B0606020202030204" pitchFamily="34" charset="0"/>
              </a:rPr>
              <a:t>organisationer</a:t>
            </a:r>
            <a:r>
              <a:rPr lang="da-DK" sz="1800" dirty="0">
                <a:latin typeface="Arial Narrow" panose="020B0606020202030204" pitchFamily="34" charset="0"/>
              </a:rPr>
              <a:t>.</a:t>
            </a:r>
          </a:p>
          <a:p>
            <a:pPr>
              <a:lnSpc>
                <a:spcPct val="100000"/>
              </a:lnSpc>
            </a:pPr>
            <a:endParaRPr lang="da-DK" sz="1800" dirty="0">
              <a:latin typeface="Arial Narrow" panose="020B0606020202030204" pitchFamily="34" charset="0"/>
            </a:endParaRPr>
          </a:p>
          <a:p>
            <a:endParaRPr lang="da-DK" b="1" dirty="0"/>
          </a:p>
        </p:txBody>
      </p:sp>
      <p:pic>
        <p:nvPicPr>
          <p:cNvPr id="6" name="Billed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247" y="5229200"/>
            <a:ext cx="1236250" cy="84083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2000672" y="620688"/>
            <a:ext cx="7135416" cy="2617944"/>
          </a:xfrm>
        </p:spPr>
        <p:txBody>
          <a:bodyPr/>
          <a:lstStyle/>
          <a:p>
            <a:pPr>
              <a:lnSpc>
                <a:spcPct val="100000"/>
              </a:lnSpc>
            </a:pPr>
            <a:r>
              <a:rPr lang="da-DK" sz="1800" b="0" dirty="0" smtClean="0">
                <a:latin typeface="Arial Narrow" panose="020B0606020202030204" pitchFamily="34" charset="0"/>
              </a:rPr>
              <a:t>Hos os blev indkøb sat på dagsorden af min chef, som er økonomidirektør og en del af skolens direktion.</a:t>
            </a:r>
            <a:br>
              <a:rPr lang="da-DK" sz="1800" b="0" dirty="0" smtClean="0">
                <a:latin typeface="Arial Narrow" panose="020B0606020202030204" pitchFamily="34" charset="0"/>
              </a:rPr>
            </a:br>
            <a:r>
              <a:rPr lang="da-DK" sz="1800" b="0" dirty="0" smtClean="0">
                <a:latin typeface="Arial Narrow" panose="020B0606020202030204" pitchFamily="34" charset="0"/>
              </a:rPr>
              <a:t/>
            </a:r>
            <a:br>
              <a:rPr lang="da-DK" sz="1800" b="0" dirty="0" smtClean="0">
                <a:latin typeface="Arial Narrow" panose="020B0606020202030204" pitchFamily="34" charset="0"/>
              </a:rPr>
            </a:br>
            <a:r>
              <a:rPr lang="da-DK" sz="1800" b="0" dirty="0" smtClean="0">
                <a:latin typeface="Arial Narrow" panose="020B0606020202030204" pitchFamily="34" charset="0"/>
              </a:rPr>
              <a:t>Det er altså ikke et valg mellem, om man havde </a:t>
            </a:r>
            <a:r>
              <a:rPr lang="da-DK" sz="1800" b="0" i="1" u="sng" dirty="0" smtClean="0">
                <a:latin typeface="Arial Narrow" panose="020B0606020202030204" pitchFamily="34" charset="0"/>
              </a:rPr>
              <a:t>lyst</a:t>
            </a:r>
            <a:r>
              <a:rPr lang="da-DK" sz="1800" b="0" dirty="0" smtClean="0">
                <a:latin typeface="Arial Narrow" panose="020B0606020202030204" pitchFamily="34" charset="0"/>
              </a:rPr>
              <a:t> eller </a:t>
            </a:r>
            <a:r>
              <a:rPr lang="da-DK" sz="1800" b="0" u="sng" dirty="0" smtClean="0">
                <a:latin typeface="Arial Narrow" panose="020B0606020202030204" pitchFamily="34" charset="0"/>
              </a:rPr>
              <a:t>ikke lyst </a:t>
            </a:r>
            <a:r>
              <a:rPr lang="da-DK" sz="1800" b="0" dirty="0" smtClean="0">
                <a:latin typeface="Arial Narrow" panose="020B0606020202030204" pitchFamily="34" charset="0"/>
              </a:rPr>
              <a:t>til at benytte den centrale indkøbsfunktion. </a:t>
            </a:r>
            <a:endParaRPr lang="da-DK" sz="1800" b="0" dirty="0">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felt 2"/>
          <p:cNvSpPr txBox="1"/>
          <p:nvPr/>
        </p:nvSpPr>
        <p:spPr>
          <a:xfrm>
            <a:off x="1928664" y="1196752"/>
            <a:ext cx="7488832" cy="4680520"/>
          </a:xfrm>
          <a:prstGeom prst="rect">
            <a:avLst/>
          </a:prstGeom>
          <a:noFill/>
        </p:spPr>
        <p:txBody>
          <a:bodyPr wrap="square" rtlCol="0">
            <a:spAutoFit/>
          </a:bodyPr>
          <a:lstStyle/>
          <a:p>
            <a:endParaRPr lang="da-DK" dirty="0"/>
          </a:p>
        </p:txBody>
      </p:sp>
      <p:sp>
        <p:nvSpPr>
          <p:cNvPr id="6" name="Pladsholder til indhold 2"/>
          <p:cNvSpPr>
            <a:spLocks noGrp="1"/>
          </p:cNvSpPr>
          <p:nvPr>
            <p:ph idx="1"/>
          </p:nvPr>
        </p:nvSpPr>
        <p:spPr>
          <a:xfrm>
            <a:off x="1568624" y="692696"/>
            <a:ext cx="10688714" cy="6434415"/>
          </a:xfrm>
        </p:spPr>
        <p:txBody>
          <a:bodyPr>
            <a:normAutofit fontScale="25000" lnSpcReduction="20000"/>
          </a:bodyPr>
          <a:lstStyle/>
          <a:p>
            <a:pPr marL="0" indent="0">
              <a:lnSpc>
                <a:spcPct val="120000"/>
              </a:lnSpc>
              <a:buNone/>
            </a:pPr>
            <a:endParaRPr lang="da-DK" sz="7200" dirty="0" smtClean="0">
              <a:latin typeface="Arial Narrow" panose="020B0606020202030204" pitchFamily="34" charset="0"/>
            </a:endParaRPr>
          </a:p>
          <a:p>
            <a:pPr>
              <a:lnSpc>
                <a:spcPct val="120000"/>
              </a:lnSpc>
            </a:pPr>
            <a:r>
              <a:rPr lang="da-DK" sz="7200" dirty="0" smtClean="0">
                <a:solidFill>
                  <a:srgbClr val="FF0000"/>
                </a:solidFill>
                <a:latin typeface="Arial Narrow" panose="020B0606020202030204" pitchFamily="34" charset="0"/>
              </a:rPr>
              <a:t>Implementering</a:t>
            </a:r>
            <a:r>
              <a:rPr lang="da-DK" sz="7200" dirty="0" smtClean="0">
                <a:latin typeface="Arial Narrow" panose="020B0606020202030204" pitchFamily="34" charset="0"/>
              </a:rPr>
              <a:t> vil skabe modstand, men med ledelsens opbakning og brugernes</a:t>
            </a:r>
          </a:p>
          <a:p>
            <a:pPr>
              <a:lnSpc>
                <a:spcPct val="120000"/>
              </a:lnSpc>
            </a:pPr>
            <a:r>
              <a:rPr lang="da-DK" sz="7200" dirty="0" smtClean="0">
                <a:latin typeface="Arial Narrow" panose="020B0606020202030204" pitchFamily="34" charset="0"/>
              </a:rPr>
              <a:t>deltagelse i processen, opnår man mindre modstand og bedre mulighed for at komme </a:t>
            </a:r>
          </a:p>
          <a:p>
            <a:pPr>
              <a:lnSpc>
                <a:spcPct val="120000"/>
              </a:lnSpc>
            </a:pPr>
            <a:r>
              <a:rPr lang="da-DK" sz="7200" dirty="0" smtClean="0">
                <a:latin typeface="Arial Narrow" panose="020B0606020202030204" pitchFamily="34" charset="0"/>
              </a:rPr>
              <a:t>igennem med de tiltag, man iværksætter.</a:t>
            </a:r>
          </a:p>
          <a:p>
            <a:pPr marL="0" indent="0">
              <a:lnSpc>
                <a:spcPct val="120000"/>
              </a:lnSpc>
              <a:buNone/>
            </a:pPr>
            <a:endParaRPr lang="da-DK" sz="7200" dirty="0" smtClean="0">
              <a:latin typeface="Arial Narrow" panose="020B0606020202030204" pitchFamily="34" charset="0"/>
            </a:endParaRPr>
          </a:p>
          <a:p>
            <a:pPr>
              <a:lnSpc>
                <a:spcPct val="120000"/>
              </a:lnSpc>
            </a:pPr>
            <a:r>
              <a:rPr lang="da-DK" sz="7200" dirty="0" smtClean="0">
                <a:latin typeface="Arial Narrow" panose="020B0606020202030204" pitchFamily="34" charset="0"/>
              </a:rPr>
              <a:t>Det er vigtigt, at ledelsen tager beslutning om, hvor indkøb skal </a:t>
            </a:r>
            <a:r>
              <a:rPr lang="da-DK" sz="7200" dirty="0" smtClean="0">
                <a:solidFill>
                  <a:srgbClr val="FF0000"/>
                </a:solidFill>
                <a:latin typeface="Arial Narrow" panose="020B0606020202030204" pitchFamily="34" charset="0"/>
              </a:rPr>
              <a:t>placeres organisatorisk</a:t>
            </a:r>
            <a:r>
              <a:rPr lang="da-DK" sz="7200" dirty="0" smtClean="0">
                <a:latin typeface="Arial Narrow" panose="020B0606020202030204" pitchFamily="34" charset="0"/>
              </a:rPr>
              <a:t>,</a:t>
            </a:r>
          </a:p>
          <a:p>
            <a:pPr>
              <a:lnSpc>
                <a:spcPct val="120000"/>
              </a:lnSpc>
            </a:pPr>
            <a:r>
              <a:rPr lang="da-DK" sz="7200" dirty="0" smtClean="0">
                <a:latin typeface="Arial Narrow" panose="020B0606020202030204" pitchFamily="34" charset="0"/>
              </a:rPr>
              <a:t>så der sendes et signal om prioriteringen af indkøbsområdet</a:t>
            </a:r>
            <a:r>
              <a:rPr lang="da-DK" sz="7200" dirty="0">
                <a:latin typeface="Arial Narrow" panose="020B0606020202030204" pitchFamily="34" charset="0"/>
              </a:rPr>
              <a:t> </a:t>
            </a:r>
            <a:r>
              <a:rPr lang="da-DK" sz="7200" dirty="0" smtClean="0">
                <a:latin typeface="Arial Narrow" panose="020B0606020202030204" pitchFamily="34" charset="0"/>
              </a:rPr>
              <a:t>i organisationen.</a:t>
            </a:r>
          </a:p>
          <a:p>
            <a:pPr marL="0" indent="0">
              <a:lnSpc>
                <a:spcPct val="120000"/>
              </a:lnSpc>
              <a:buNone/>
            </a:pPr>
            <a:endParaRPr lang="da-DK" sz="7200" dirty="0" smtClean="0">
              <a:latin typeface="Arial Narrow" panose="020B0606020202030204" pitchFamily="34" charset="0"/>
            </a:endParaRPr>
          </a:p>
          <a:p>
            <a:pPr>
              <a:lnSpc>
                <a:spcPct val="120000"/>
              </a:lnSpc>
            </a:pPr>
            <a:r>
              <a:rPr lang="da-DK" sz="7200" dirty="0" smtClean="0">
                <a:latin typeface="Arial Narrow" panose="020B0606020202030204" pitchFamily="34" charset="0"/>
              </a:rPr>
              <a:t>Det er også vigtigt at indkøbsafdelingen opbygges som et ”Profit-center” ikke som et ”</a:t>
            </a:r>
            <a:r>
              <a:rPr lang="da-DK" sz="7200" dirty="0" err="1" smtClean="0">
                <a:latin typeface="Arial Narrow" panose="020B0606020202030204" pitchFamily="34" charset="0"/>
              </a:rPr>
              <a:t>Cost</a:t>
            </a:r>
            <a:r>
              <a:rPr lang="da-DK" sz="7200" dirty="0" smtClean="0">
                <a:latin typeface="Arial Narrow" panose="020B0606020202030204" pitchFamily="34" charset="0"/>
              </a:rPr>
              <a:t>-center”.</a:t>
            </a:r>
          </a:p>
          <a:p>
            <a:pPr>
              <a:lnSpc>
                <a:spcPct val="120000"/>
              </a:lnSpc>
            </a:pPr>
            <a:r>
              <a:rPr lang="da-DK" sz="7200" dirty="0" smtClean="0">
                <a:latin typeface="Arial Narrow" panose="020B0606020202030204" pitchFamily="34" charset="0"/>
              </a:rPr>
              <a:t>Dette gøres ved hjælp af </a:t>
            </a:r>
            <a:r>
              <a:rPr lang="da-DK" sz="7200" dirty="0" smtClean="0">
                <a:solidFill>
                  <a:srgbClr val="FF0000"/>
                </a:solidFill>
                <a:latin typeface="Arial Narrow" panose="020B0606020202030204" pitchFamily="34" charset="0"/>
              </a:rPr>
              <a:t>årlige besparelsesrapporteringer</a:t>
            </a:r>
            <a:r>
              <a:rPr lang="da-DK" sz="7200" dirty="0" smtClean="0">
                <a:latin typeface="Arial Narrow" panose="020B0606020202030204" pitchFamily="34" charset="0"/>
              </a:rPr>
              <a:t>, der viser, at </a:t>
            </a:r>
            <a:r>
              <a:rPr lang="da-DK" sz="7200" dirty="0">
                <a:latin typeface="Arial Narrow" panose="020B0606020202030204" pitchFamily="34" charset="0"/>
              </a:rPr>
              <a:t>effekten af de </a:t>
            </a:r>
            <a:endParaRPr lang="da-DK" sz="7200" dirty="0" smtClean="0">
              <a:latin typeface="Arial Narrow" panose="020B0606020202030204" pitchFamily="34" charset="0"/>
            </a:endParaRPr>
          </a:p>
          <a:p>
            <a:pPr>
              <a:lnSpc>
                <a:spcPct val="120000"/>
              </a:lnSpc>
            </a:pPr>
            <a:r>
              <a:rPr lang="da-DK" sz="7200" dirty="0" smtClean="0">
                <a:latin typeface="Arial Narrow" panose="020B0606020202030204" pitchFamily="34" charset="0"/>
              </a:rPr>
              <a:t>opnåede </a:t>
            </a:r>
            <a:r>
              <a:rPr lang="da-DK" sz="7200" dirty="0">
                <a:latin typeface="Arial Narrow" panose="020B0606020202030204" pitchFamily="34" charset="0"/>
              </a:rPr>
              <a:t>besparelser </a:t>
            </a:r>
            <a:r>
              <a:rPr lang="da-DK" sz="7200" dirty="0" smtClean="0">
                <a:latin typeface="Arial Narrow" panose="020B0606020202030204" pitchFamily="34" charset="0"/>
              </a:rPr>
              <a:t>er langt større end omkostningerne i indkøbsafdelingen.</a:t>
            </a:r>
          </a:p>
          <a:p>
            <a:pPr marL="457200" lvl="1" indent="0">
              <a:lnSpc>
                <a:spcPct val="120000"/>
              </a:lnSpc>
              <a:buNone/>
            </a:pPr>
            <a:endParaRPr lang="da-DK" sz="7200" dirty="0">
              <a:latin typeface="Arial Narrow" panose="020B0606020202030204" pitchFamily="34" charset="0"/>
            </a:endParaRPr>
          </a:p>
          <a:p>
            <a:pPr>
              <a:lnSpc>
                <a:spcPct val="120000"/>
              </a:lnSpc>
            </a:pPr>
            <a:r>
              <a:rPr lang="da-DK" sz="7200" dirty="0" smtClean="0">
                <a:latin typeface="Arial Narrow" panose="020B0606020202030204" pitchFamily="34" charset="0"/>
              </a:rPr>
              <a:t>Det er vigtigt at processen understøttes af en </a:t>
            </a:r>
            <a:r>
              <a:rPr lang="da-DK" sz="7200" dirty="0" smtClean="0">
                <a:solidFill>
                  <a:srgbClr val="FF0000"/>
                </a:solidFill>
                <a:latin typeface="Arial Narrow" panose="020B0606020202030204" pitchFamily="34" charset="0"/>
              </a:rPr>
              <a:t>indkøbspolitik</a:t>
            </a:r>
            <a:r>
              <a:rPr lang="da-DK" sz="7200" dirty="0" smtClean="0">
                <a:latin typeface="Arial Narrow" panose="020B0606020202030204" pitchFamily="34" charset="0"/>
              </a:rPr>
              <a:t>, som offentligøres i hele </a:t>
            </a:r>
          </a:p>
          <a:p>
            <a:pPr>
              <a:lnSpc>
                <a:spcPct val="120000"/>
              </a:lnSpc>
            </a:pPr>
            <a:r>
              <a:rPr lang="da-DK" sz="7200" dirty="0" smtClean="0">
                <a:latin typeface="Arial Narrow" panose="020B0606020202030204" pitchFamily="34" charset="0"/>
              </a:rPr>
              <a:t>organisationen. Så har man som ansat en fornemmelse af, at indkøb, er noget organisationen </a:t>
            </a:r>
          </a:p>
          <a:p>
            <a:pPr>
              <a:lnSpc>
                <a:spcPct val="120000"/>
              </a:lnSpc>
            </a:pPr>
            <a:r>
              <a:rPr lang="da-DK" sz="7200" dirty="0" smtClean="0">
                <a:latin typeface="Arial Narrow" panose="020B0606020202030204" pitchFamily="34" charset="0"/>
              </a:rPr>
              <a:t>vil og det er det, vi arbejder ud fra. </a:t>
            </a:r>
          </a:p>
          <a:p>
            <a:pPr marL="0" indent="0">
              <a:lnSpc>
                <a:spcPct val="120000"/>
              </a:lnSpc>
              <a:buNone/>
            </a:pPr>
            <a:endParaRPr lang="da-DK" sz="7200" dirty="0" smtClean="0">
              <a:latin typeface="Arial Narrow" panose="020B0606020202030204" pitchFamily="34" charset="0"/>
            </a:endParaRPr>
          </a:p>
          <a:p>
            <a:pPr marL="0" indent="0">
              <a:lnSpc>
                <a:spcPct val="100000"/>
              </a:lnSpc>
              <a:buNone/>
            </a:pPr>
            <a:endParaRPr lang="da-DK" sz="2100" dirty="0"/>
          </a:p>
          <a:p>
            <a:pPr marL="0" indent="0">
              <a:lnSpc>
                <a:spcPct val="100000"/>
              </a:lnSpc>
              <a:buNone/>
            </a:pPr>
            <a:r>
              <a:rPr lang="da-DK" sz="1800" dirty="0" smtClean="0"/>
              <a:t>  </a:t>
            </a:r>
          </a:p>
          <a:p>
            <a:pPr marL="0" indent="0">
              <a:buNone/>
            </a:pPr>
            <a:endParaRPr lang="da-DK" sz="1800" dirty="0"/>
          </a:p>
          <a:p>
            <a:pPr marL="0" indent="0">
              <a:buNone/>
            </a:pPr>
            <a:r>
              <a:rPr lang="da-DK" sz="1800" dirty="0" smtClean="0"/>
              <a:t>    </a:t>
            </a:r>
            <a:endParaRPr lang="da-DK" sz="1800" dirty="0"/>
          </a:p>
          <a:p>
            <a:pPr marL="0" indent="0">
              <a:buNone/>
            </a:pPr>
            <a:r>
              <a:rPr lang="da-DK" sz="1800" dirty="0" smtClean="0"/>
              <a:t> </a:t>
            </a:r>
            <a:endParaRPr lang="da-DK"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indhold 4"/>
          <p:cNvSpPr>
            <a:spLocks noGrp="1"/>
          </p:cNvSpPr>
          <p:nvPr>
            <p:ph idx="1"/>
          </p:nvPr>
        </p:nvSpPr>
        <p:spPr/>
        <p:txBody>
          <a:bodyPr/>
          <a:lstStyle/>
          <a:p>
            <a:endParaRPr lang="da-DK" dirty="0"/>
          </a:p>
          <a:p>
            <a:r>
              <a:rPr lang="da-DK" dirty="0" smtClean="0"/>
              <a:t>	</a:t>
            </a:r>
            <a:endParaRPr lang="da-DK" dirty="0"/>
          </a:p>
        </p:txBody>
      </p:sp>
      <p:sp>
        <p:nvSpPr>
          <p:cNvPr id="2" name="Tekstfelt 1"/>
          <p:cNvSpPr txBox="1"/>
          <p:nvPr/>
        </p:nvSpPr>
        <p:spPr>
          <a:xfrm>
            <a:off x="1856656" y="1268760"/>
            <a:ext cx="7554046" cy="4536504"/>
          </a:xfrm>
          <a:prstGeom prst="rect">
            <a:avLst/>
          </a:prstGeom>
          <a:noFill/>
        </p:spPr>
        <p:txBody>
          <a:bodyPr wrap="square" rtlCol="0">
            <a:spAutoFit/>
          </a:bodyPr>
          <a:lstStyle/>
          <a:p>
            <a:endParaRPr lang="da-DK" dirty="0"/>
          </a:p>
        </p:txBody>
      </p:sp>
      <p:sp>
        <p:nvSpPr>
          <p:cNvPr id="3" name="Tekstfelt 2"/>
          <p:cNvSpPr txBox="1"/>
          <p:nvPr/>
        </p:nvSpPr>
        <p:spPr>
          <a:xfrm>
            <a:off x="1928664" y="1340768"/>
            <a:ext cx="7776864" cy="4025717"/>
          </a:xfrm>
          <a:prstGeom prst="rect">
            <a:avLst/>
          </a:prstGeom>
          <a:noFill/>
        </p:spPr>
        <p:txBody>
          <a:bodyPr wrap="square" rtlCol="0">
            <a:spAutoFit/>
          </a:bodyPr>
          <a:lstStyle/>
          <a:p>
            <a:pPr>
              <a:lnSpc>
                <a:spcPct val="120000"/>
              </a:lnSpc>
            </a:pPr>
            <a:r>
              <a:rPr lang="da-DK" dirty="0">
                <a:latin typeface="Arial Narrow" panose="020B0606020202030204" pitchFamily="34" charset="0"/>
              </a:rPr>
              <a:t>EUC Sjællands indkøbspolitik er ret detaljeret. Forhold som håndtering af lager, fakturering af leverandør, uddannelse af indkøbspersonale – alle forhold som har betydning for skolen bør fremgå af denne indkøbspolitik</a:t>
            </a:r>
            <a:r>
              <a:rPr lang="da-DK" dirty="0" smtClean="0">
                <a:latin typeface="Arial Narrow" panose="020B0606020202030204" pitchFamily="34" charset="0"/>
              </a:rPr>
              <a:t>.</a:t>
            </a:r>
          </a:p>
          <a:p>
            <a:pPr>
              <a:lnSpc>
                <a:spcPct val="120000"/>
              </a:lnSpc>
            </a:pPr>
            <a:endParaRPr lang="da-DK" dirty="0">
              <a:latin typeface="Arial Narrow" panose="020B0606020202030204" pitchFamily="34" charset="0"/>
            </a:endParaRPr>
          </a:p>
          <a:p>
            <a:pPr>
              <a:lnSpc>
                <a:spcPct val="120000"/>
              </a:lnSpc>
            </a:pPr>
            <a:r>
              <a:rPr lang="da-DK" dirty="0" smtClean="0">
                <a:latin typeface="Arial Narrow" panose="020B0606020202030204" pitchFamily="34" charset="0"/>
              </a:rPr>
              <a:t>Indkøbspolitikken hos EUC Sjælland er under revidering i øjeblikket efter de besøg som en del skoler har haft af Rigsrevisionen, da vi har konstateret der er punkter der skal tydeliggøres.</a:t>
            </a:r>
            <a:endParaRPr lang="da-DK" dirty="0">
              <a:latin typeface="Arial Narrow" panose="020B0606020202030204" pitchFamily="34" charset="0"/>
            </a:endParaRPr>
          </a:p>
          <a:p>
            <a:pPr marL="0" indent="0">
              <a:lnSpc>
                <a:spcPct val="120000"/>
              </a:lnSpc>
              <a:buNone/>
            </a:pPr>
            <a:endParaRPr lang="da-DK" dirty="0">
              <a:latin typeface="Arial Narrow" panose="020B0606020202030204" pitchFamily="34" charset="0"/>
            </a:endParaRPr>
          </a:p>
          <a:p>
            <a:pPr>
              <a:lnSpc>
                <a:spcPct val="120000"/>
              </a:lnSpc>
            </a:pPr>
            <a:r>
              <a:rPr lang="da-DK" dirty="0">
                <a:latin typeface="Arial Narrow" panose="020B0606020202030204" pitchFamily="34" charset="0"/>
              </a:rPr>
              <a:t>Når rammerne omkring indkøbet er fastsat og orienteringen har fundet sted, begynder selve analysearbejdet og dannelse af overblikket over skolens indkøb og forberedelsen til at begynde </a:t>
            </a:r>
            <a:r>
              <a:rPr lang="da-DK" dirty="0">
                <a:solidFill>
                  <a:srgbClr val="FF0000"/>
                </a:solidFill>
                <a:latin typeface="Arial Narrow" panose="020B0606020202030204" pitchFamily="34" charset="0"/>
              </a:rPr>
              <a:t>at arbejde strategisk med indkøb</a:t>
            </a:r>
            <a:r>
              <a:rPr lang="da-DK" dirty="0">
                <a:latin typeface="Arial Narrow" panose="020B0606020202030204" pitchFamily="34" charset="0"/>
              </a:rPr>
              <a:t>.</a:t>
            </a:r>
          </a:p>
          <a:p>
            <a:endParaRPr lang="da-DK" dirty="0"/>
          </a:p>
        </p:txBody>
      </p:sp>
      <p:pic>
        <p:nvPicPr>
          <p:cNvPr id="6" name="Billed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00843" y="5308806"/>
            <a:ext cx="1236250" cy="840832"/>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algn="ctr"/>
            <a:r>
              <a:rPr lang="da-DK" sz="2400" i="1" dirty="0">
                <a:latin typeface="Arial Narrow" panose="020B0606020202030204" pitchFamily="34" charset="0"/>
              </a:rPr>
              <a:t>Leverandørerne</a:t>
            </a:r>
            <a:endParaRPr lang="da-DK" sz="2400" dirty="0">
              <a:latin typeface="Arial Narrow" panose="020B0606020202030204" pitchFamily="34" charset="0"/>
            </a:endParaRPr>
          </a:p>
        </p:txBody>
      </p:sp>
      <p:sp>
        <p:nvSpPr>
          <p:cNvPr id="5" name="Pladsholder til indhold 4"/>
          <p:cNvSpPr>
            <a:spLocks noGrp="1"/>
          </p:cNvSpPr>
          <p:nvPr>
            <p:ph idx="1"/>
          </p:nvPr>
        </p:nvSpPr>
        <p:spPr>
          <a:xfrm>
            <a:off x="1856657" y="1798821"/>
            <a:ext cx="7554046" cy="4327457"/>
          </a:xfrm>
        </p:spPr>
        <p:txBody>
          <a:bodyPr/>
          <a:lstStyle/>
          <a:p>
            <a:endParaRPr lang="da-DK" dirty="0"/>
          </a:p>
          <a:p>
            <a:r>
              <a:rPr lang="da-DK" dirty="0" smtClean="0"/>
              <a:t>	</a:t>
            </a:r>
            <a:endParaRPr lang="da-DK" dirty="0"/>
          </a:p>
        </p:txBody>
      </p:sp>
      <p:sp>
        <p:nvSpPr>
          <p:cNvPr id="6" name="Pladsholder til indhold 2"/>
          <p:cNvSpPr txBox="1">
            <a:spLocks/>
          </p:cNvSpPr>
          <p:nvPr/>
        </p:nvSpPr>
        <p:spPr bwMode="auto">
          <a:xfrm>
            <a:off x="2000672" y="1499833"/>
            <a:ext cx="6840760" cy="4563647"/>
          </a:xfrm>
          <a:prstGeom prst="rect">
            <a:avLst/>
          </a:prstGeom>
          <a:noFill/>
          <a:ln w="9525">
            <a:noFill/>
            <a:miter lim="800000"/>
            <a:headEnd/>
            <a:tailEnd/>
          </a:ln>
        </p:spPr>
        <p:txBody>
          <a:bodyPr vert="horz" wrap="square" lIns="103162" tIns="51581" rIns="103162" bIns="51581" numCol="1" anchor="t" anchorCtr="0" compatLnSpc="1">
            <a:prstTxWarp prst="textNoShape">
              <a:avLst/>
            </a:prstTxWarp>
            <a:noAutofit/>
          </a:bodyPr>
          <a:lstStyle>
            <a:lvl1pPr marL="386855" indent="-386855" algn="l" rtl="0" eaLnBrk="0" fontAlgn="base" hangingPunct="0">
              <a:spcBef>
                <a:spcPct val="20000"/>
              </a:spcBef>
              <a:spcAft>
                <a:spcPct val="0"/>
              </a:spcAft>
              <a:defRPr sz="1600" kern="1200">
                <a:solidFill>
                  <a:schemeClr val="tx1"/>
                </a:solidFill>
                <a:latin typeface="Verdana" pitchFamily="34" charset="0"/>
                <a:ea typeface="Verdana" pitchFamily="34" charset="0"/>
                <a:cs typeface="Verdana" pitchFamily="34" charset="0"/>
              </a:defRPr>
            </a:lvl1pPr>
            <a:lvl2pPr marL="838186" indent="-322380" algn="l" rtl="0" eaLnBrk="0" fontAlgn="base" hangingPunct="0">
              <a:spcBef>
                <a:spcPct val="20000"/>
              </a:spcBef>
              <a:spcAft>
                <a:spcPct val="0"/>
              </a:spcAft>
              <a:defRPr sz="1800" kern="1200">
                <a:solidFill>
                  <a:schemeClr val="tx1"/>
                </a:solidFill>
                <a:latin typeface="+mn-lt"/>
                <a:ea typeface="+mn-ea"/>
                <a:cs typeface="+mn-cs"/>
              </a:defRPr>
            </a:lvl2pPr>
            <a:lvl3pPr marL="1289517" indent="-257903" algn="l" rtl="0" eaLnBrk="0" fontAlgn="base" hangingPunct="0">
              <a:spcBef>
                <a:spcPct val="20000"/>
              </a:spcBef>
              <a:spcAft>
                <a:spcPct val="0"/>
              </a:spcAft>
              <a:defRPr sz="1800" kern="1200">
                <a:solidFill>
                  <a:schemeClr val="tx1"/>
                </a:solidFill>
                <a:latin typeface="+mn-lt"/>
                <a:ea typeface="+mn-ea"/>
                <a:cs typeface="+mn-cs"/>
              </a:defRPr>
            </a:lvl3pPr>
            <a:lvl4pPr marL="1805324" indent="-257903" algn="l" rtl="0" eaLnBrk="0" fontAlgn="base" hangingPunct="0">
              <a:spcBef>
                <a:spcPct val="20000"/>
              </a:spcBef>
              <a:spcAft>
                <a:spcPct val="0"/>
              </a:spcAft>
              <a:defRPr sz="1800" kern="1200">
                <a:solidFill>
                  <a:schemeClr val="tx1"/>
                </a:solidFill>
                <a:latin typeface="+mn-lt"/>
                <a:ea typeface="+mn-ea"/>
                <a:cs typeface="+mn-cs"/>
              </a:defRPr>
            </a:lvl4pPr>
            <a:lvl5pPr marL="2321131" indent="-257903" algn="l" rtl="0" eaLnBrk="0" fontAlgn="base" hangingPunct="0">
              <a:spcBef>
                <a:spcPct val="20000"/>
              </a:spcBef>
              <a:spcAft>
                <a:spcPct val="0"/>
              </a:spcAft>
              <a:defRPr sz="1800" kern="1200">
                <a:solidFill>
                  <a:schemeClr val="tx1"/>
                </a:solidFill>
                <a:latin typeface="+mn-lt"/>
                <a:ea typeface="+mn-ea"/>
                <a:cs typeface="+mn-cs"/>
              </a:defRPr>
            </a:lvl5pPr>
            <a:lvl6pPr marL="2836938"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52745"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68553"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84358"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endParaRPr lang="da-DK" sz="1800" dirty="0" smtClean="0">
              <a:latin typeface="Arial Narrow" panose="020B0606020202030204" pitchFamily="34" charset="0"/>
            </a:endParaRPr>
          </a:p>
          <a:p>
            <a:pPr marL="0" indent="0"/>
            <a:r>
              <a:rPr lang="da-DK" sz="1800" dirty="0" smtClean="0">
                <a:latin typeface="Arial Narrow" panose="020B0606020202030204" pitchFamily="34" charset="0"/>
              </a:rPr>
              <a:t>Overblikket over organisationens indkøb fås ved at trække en </a:t>
            </a:r>
            <a:r>
              <a:rPr lang="da-DK" sz="1800" dirty="0" smtClean="0">
                <a:solidFill>
                  <a:srgbClr val="FF0000"/>
                </a:solidFill>
                <a:latin typeface="Arial Narrow" panose="020B0606020202030204" pitchFamily="34" charset="0"/>
              </a:rPr>
              <a:t>Top 10 liste fra Navision</a:t>
            </a:r>
            <a:r>
              <a:rPr lang="da-DK" sz="1800" dirty="0" smtClean="0">
                <a:latin typeface="Arial Narrow" panose="020B0606020202030204" pitchFamily="34" charset="0"/>
              </a:rPr>
              <a:t>, som er det bedste redskab de fleste har på nuværende tidspunkt har,</a:t>
            </a:r>
          </a:p>
          <a:p>
            <a:pPr marL="0" indent="0"/>
            <a:r>
              <a:rPr lang="da-DK" sz="1800" dirty="0">
                <a:latin typeface="Arial Narrow" panose="020B0606020202030204" pitchFamily="34" charset="0"/>
              </a:rPr>
              <a:t>m</a:t>
            </a:r>
            <a:r>
              <a:rPr lang="da-DK" sz="1800" dirty="0" smtClean="0">
                <a:latin typeface="Arial Narrow" panose="020B0606020202030204" pitchFamily="34" charset="0"/>
              </a:rPr>
              <a:t>ed mindre man har SAS, som vi hos EUC Sjælland har fået her i 2015.</a:t>
            </a:r>
          </a:p>
          <a:p>
            <a:pPr marL="0" indent="0"/>
            <a:endParaRPr lang="da-DK" sz="1800" dirty="0" smtClean="0">
              <a:latin typeface="Arial Narrow" panose="020B0606020202030204" pitchFamily="34" charset="0"/>
            </a:endParaRPr>
          </a:p>
          <a:p>
            <a:pPr marL="0" indent="0"/>
            <a:r>
              <a:rPr lang="da-DK" sz="1800" dirty="0" smtClean="0">
                <a:latin typeface="Arial Narrow" panose="020B0606020202030204" pitchFamily="34" charset="0"/>
              </a:rPr>
              <a:t>Hjælp med en top 10 liste kan eventuelt hentes hos </a:t>
            </a:r>
            <a:r>
              <a:rPr lang="da-DK" sz="1800" dirty="0" smtClean="0">
                <a:solidFill>
                  <a:srgbClr val="FF0000"/>
                </a:solidFill>
                <a:latin typeface="Arial Narrow" panose="020B0606020202030204" pitchFamily="34" charset="0"/>
              </a:rPr>
              <a:t>organisationens bogholderi</a:t>
            </a:r>
            <a:r>
              <a:rPr lang="da-DK" sz="1800" dirty="0" smtClean="0">
                <a:latin typeface="Arial Narrow" panose="020B0606020202030204" pitchFamily="34" charset="0"/>
              </a:rPr>
              <a:t>, såfremt man ikke selv er vant til at arbejde i det system.</a:t>
            </a:r>
          </a:p>
          <a:p>
            <a:pPr marL="0" indent="0"/>
            <a:endParaRPr lang="da-DK" sz="1800" dirty="0" smtClean="0">
              <a:latin typeface="Arial Narrow" panose="020B0606020202030204" pitchFamily="34" charset="0"/>
            </a:endParaRPr>
          </a:p>
          <a:p>
            <a:pPr marL="0" indent="0"/>
            <a:r>
              <a:rPr lang="da-DK" sz="1800" dirty="0" smtClean="0">
                <a:latin typeface="Arial Narrow" panose="020B0606020202030204" pitchFamily="34" charset="0"/>
              </a:rPr>
              <a:t>Listen her vil  give et </a:t>
            </a:r>
            <a:r>
              <a:rPr lang="da-DK" sz="1800" dirty="0" smtClean="0">
                <a:solidFill>
                  <a:srgbClr val="FF0000"/>
                </a:solidFill>
                <a:latin typeface="Arial Narrow" panose="020B0606020202030204" pitchFamily="34" charset="0"/>
              </a:rPr>
              <a:t>overblik over skolens leverandører  </a:t>
            </a:r>
            <a:r>
              <a:rPr lang="da-DK" sz="1800" dirty="0" smtClean="0">
                <a:latin typeface="Arial Narrow" panose="020B0606020202030204" pitchFamily="34" charset="0"/>
              </a:rPr>
              <a:t>og hvor mange penge, vi betaler til den enkelte leverandør, rangordnet med den største omkostning først.</a:t>
            </a:r>
          </a:p>
          <a:p>
            <a:pPr marL="0" indent="0"/>
            <a:endParaRPr lang="da-DK" sz="1800" dirty="0" smtClean="0">
              <a:latin typeface="Arial Narrow" panose="020B0606020202030204" pitchFamily="34" charset="0"/>
            </a:endParaRPr>
          </a:p>
          <a:p>
            <a:pPr marL="0" indent="0"/>
            <a:r>
              <a:rPr lang="da-DK" sz="1800" dirty="0" smtClean="0">
                <a:latin typeface="Arial Narrow" panose="020B0606020202030204" pitchFamily="34" charset="0"/>
              </a:rPr>
              <a:t>Herefter gælder det om at finde ud af hvilke leverandører, de enkelte afdelinger benytter, og herfra evt. foretage  </a:t>
            </a:r>
            <a:r>
              <a:rPr lang="da-DK" sz="1800" dirty="0" smtClean="0">
                <a:solidFill>
                  <a:srgbClr val="FF0000"/>
                </a:solidFill>
                <a:latin typeface="Arial Narrow" panose="020B0606020202030204" pitchFamily="34" charset="0"/>
              </a:rPr>
              <a:t>leverandøroptimering</a:t>
            </a:r>
            <a:r>
              <a:rPr lang="da-DK" sz="1800" dirty="0" smtClean="0">
                <a:latin typeface="Arial Narrow" panose="020B0606020202030204" pitchFamily="34" charset="0"/>
              </a:rPr>
              <a:t>, hvis der er grundlag for det.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dsholder til indhold 10"/>
          <p:cNvGraphicFramePr>
            <a:graphicFrameLocks noGrp="1"/>
          </p:cNvGraphicFramePr>
          <p:nvPr>
            <p:ph sz="half" idx="4294967295"/>
            <p:extLst>
              <p:ext uri="{D42A27DB-BD31-4B8C-83A1-F6EECF244321}">
                <p14:modId xmlns:p14="http://schemas.microsoft.com/office/powerpoint/2010/main" val="2107544700"/>
              </p:ext>
            </p:extLst>
          </p:nvPr>
        </p:nvGraphicFramePr>
        <p:xfrm>
          <a:off x="2504728" y="1268749"/>
          <a:ext cx="5832647" cy="4752540"/>
        </p:xfrm>
        <a:graphic>
          <a:graphicData uri="http://schemas.openxmlformats.org/drawingml/2006/table">
            <a:tbl>
              <a:tblPr>
                <a:tableStyleId>{21E4AEA4-8DFA-4A89-87EB-49C32662AFE0}</a:tableStyleId>
              </a:tblPr>
              <a:tblGrid>
                <a:gridCol w="1080989"/>
                <a:gridCol w="840072"/>
                <a:gridCol w="1798279"/>
                <a:gridCol w="721937"/>
                <a:gridCol w="708811"/>
                <a:gridCol w="682559"/>
              </a:tblGrid>
              <a:tr h="181938">
                <a:tc>
                  <a:txBody>
                    <a:bodyPr/>
                    <a:lstStyle/>
                    <a:p>
                      <a:pPr algn="l" fontAlgn="ctr"/>
                      <a:r>
                        <a:rPr lang="da-DK" sz="700" u="none" strike="noStrike" dirty="0">
                          <a:effectLst/>
                        </a:rPr>
                        <a:t>Kreditor - top 10 liste</a:t>
                      </a:r>
                      <a:endParaRPr lang="da-DK" sz="700" b="1"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27. oktober 2014</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r>
              <a:tr h="240652">
                <a:tc>
                  <a:txBody>
                    <a:bodyPr/>
                    <a:lstStyle/>
                    <a:p>
                      <a:pPr algn="l" fontAlgn="ctr"/>
                      <a:r>
                        <a:rPr lang="da-DK" sz="700" u="none" strike="noStrike" dirty="0">
                          <a:effectLst/>
                        </a:rPr>
                        <a:t>Periode: 01-01-14..31-12-14</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Side</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r>
              <a:tr h="181938">
                <a:tc>
                  <a:txBody>
                    <a:bodyPr/>
                    <a:lstStyle/>
                    <a:p>
                      <a:pPr algn="l" fontAlgn="ctr"/>
                      <a:r>
                        <a:rPr lang="da-DK" sz="700" u="none" strike="noStrike" dirty="0">
                          <a:effectLst/>
                        </a:rPr>
                        <a:t>EUC Sjælland</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lusn</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r>
              <a:tr h="181938">
                <a:tc>
                  <a:txBody>
                    <a:bodyPr/>
                    <a:lstStyle/>
                    <a:p>
                      <a:pPr algn="l"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r>
              <a:tr h="327314">
                <a:tc>
                  <a:txBody>
                    <a:bodyPr/>
                    <a:lstStyle/>
                    <a:p>
                      <a:pPr algn="l" fontAlgn="ctr"/>
                      <a:r>
                        <a:rPr lang="da-DK" sz="700" u="none" strike="noStrike" dirty="0">
                          <a:effectLst/>
                        </a:rPr>
                        <a:t>Rækkefølge efter Køb (RV)</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r>
              <a:tr h="181938">
                <a:tc>
                  <a:txBody>
                    <a:bodyPr/>
                    <a:lstStyle/>
                    <a:p>
                      <a:pPr algn="l"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r>
              <a:tr h="181938">
                <a:tc gridSpan="2">
                  <a:txBody>
                    <a:bodyPr/>
                    <a:lstStyle/>
                    <a:p>
                      <a:pPr algn="l" fontAlgn="ctr"/>
                      <a:r>
                        <a:rPr lang="da-DK" sz="700" u="none" strike="noStrike" dirty="0">
                          <a:effectLst/>
                        </a:rPr>
                        <a:t>Kreditor: Datofilter: 01-01-14..31-12-14</a:t>
                      </a:r>
                      <a:endParaRPr lang="da-DK" sz="700" b="0" i="0" u="none" strike="noStrike" dirty="0">
                        <a:solidFill>
                          <a:srgbClr val="000000"/>
                        </a:solidFill>
                        <a:effectLst/>
                        <a:latin typeface="Helvetica" panose="020B0604020202020204" pitchFamily="34" charset="0"/>
                      </a:endParaRPr>
                    </a:p>
                  </a:txBody>
                  <a:tcPr marL="6940" marR="6940" marT="6940" marB="0" anchor="ctr"/>
                </a:tc>
                <a:tc hMerge="1">
                  <a:txBody>
                    <a:bodyPr/>
                    <a:lstStyle/>
                    <a:p>
                      <a:endParaRPr lang="da-DK"/>
                    </a:p>
                  </a:txBody>
                  <a:tcPr/>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r>
              <a:tr h="181938">
                <a:tc>
                  <a:txBody>
                    <a:bodyPr/>
                    <a:lstStyle/>
                    <a:p>
                      <a:pPr algn="l"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r>
              <a:tr h="181938">
                <a:tc>
                  <a:txBody>
                    <a:bodyPr/>
                    <a:lstStyle/>
                    <a:p>
                      <a:pPr algn="l" fontAlgn="b"/>
                      <a:r>
                        <a:rPr lang="da-DK" sz="700" u="none" strike="noStrike" dirty="0">
                          <a:effectLst/>
                        </a:rPr>
                        <a:t>Rækkefølge</a:t>
                      </a:r>
                      <a:endParaRPr lang="da-DK" sz="700" b="1" i="0" u="none" strike="noStrike" dirty="0">
                        <a:solidFill>
                          <a:srgbClr val="000000"/>
                        </a:solidFill>
                        <a:effectLst/>
                        <a:latin typeface="Helvetica" panose="020B0604020202020204" pitchFamily="34" charset="0"/>
                      </a:endParaRPr>
                    </a:p>
                  </a:txBody>
                  <a:tcPr marL="6940" marR="6940" marT="6940" marB="0" anchor="b"/>
                </a:tc>
                <a:tc>
                  <a:txBody>
                    <a:bodyPr/>
                    <a:lstStyle/>
                    <a:p>
                      <a:pPr algn="l" fontAlgn="b"/>
                      <a:r>
                        <a:rPr lang="da-DK" sz="700" u="none" strike="noStrike" dirty="0">
                          <a:effectLst/>
                        </a:rPr>
                        <a:t>Nummer</a:t>
                      </a:r>
                      <a:endParaRPr lang="da-DK" sz="700" b="1" i="0" u="none" strike="noStrike" dirty="0">
                        <a:solidFill>
                          <a:srgbClr val="000000"/>
                        </a:solidFill>
                        <a:effectLst/>
                        <a:latin typeface="Helvetica" panose="020B0604020202020204" pitchFamily="34" charset="0"/>
                      </a:endParaRPr>
                    </a:p>
                  </a:txBody>
                  <a:tcPr marL="6940" marR="6940" marT="6940" marB="0" anchor="b"/>
                </a:tc>
                <a:tc>
                  <a:txBody>
                    <a:bodyPr/>
                    <a:lstStyle/>
                    <a:p>
                      <a:pPr algn="l" fontAlgn="b"/>
                      <a:r>
                        <a:rPr lang="da-DK" sz="700" u="none" strike="noStrike" dirty="0">
                          <a:effectLst/>
                        </a:rPr>
                        <a:t>Navn</a:t>
                      </a:r>
                      <a:endParaRPr lang="da-DK" sz="700" b="1" i="0" u="none" strike="noStrike" dirty="0">
                        <a:solidFill>
                          <a:srgbClr val="000000"/>
                        </a:solidFill>
                        <a:effectLst/>
                        <a:latin typeface="Helvetica" panose="020B0604020202020204" pitchFamily="34" charset="0"/>
                      </a:endParaRPr>
                    </a:p>
                  </a:txBody>
                  <a:tcPr marL="6940" marR="6940" marT="6940" marB="0" anchor="b"/>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l" fontAlgn="b"/>
                      <a:r>
                        <a:rPr lang="da-DK" sz="700" u="none" strike="noStrike" dirty="0">
                          <a:effectLst/>
                        </a:rPr>
                        <a:t>Køb (RV)</a:t>
                      </a:r>
                      <a:endParaRPr lang="da-DK" sz="700" b="1" i="0" u="none" strike="noStrike" dirty="0">
                        <a:solidFill>
                          <a:srgbClr val="000000"/>
                        </a:solidFill>
                        <a:effectLst/>
                        <a:latin typeface="Helvetica" panose="020B0604020202020204" pitchFamily="34" charset="0"/>
                      </a:endParaRPr>
                    </a:p>
                  </a:txBody>
                  <a:tcPr marL="6940" marR="6940" marT="6940" marB="0" anchor="b"/>
                </a:tc>
                <a:tc>
                  <a:txBody>
                    <a:bodyPr/>
                    <a:lstStyle/>
                    <a:p>
                      <a:pPr algn="l" fontAlgn="b"/>
                      <a:r>
                        <a:rPr lang="da-DK" sz="700" u="none" strike="noStrike" dirty="0">
                          <a:effectLst/>
                        </a:rPr>
                        <a:t>Saldo (RV)</a:t>
                      </a:r>
                      <a:endParaRPr lang="da-DK" sz="700" b="1" i="0" u="none" strike="noStrike" dirty="0">
                        <a:solidFill>
                          <a:srgbClr val="000000"/>
                        </a:solidFill>
                        <a:effectLst/>
                        <a:latin typeface="Helvetica" panose="020B0604020202020204" pitchFamily="34" charset="0"/>
                      </a:endParaRPr>
                    </a:p>
                  </a:txBody>
                  <a:tcPr marL="6940" marR="6940" marT="6940" marB="0" anchor="b"/>
                </a:tc>
              </a:tr>
              <a:tr h="181938">
                <a:tc>
                  <a:txBody>
                    <a:bodyPr/>
                    <a:lstStyle/>
                    <a:p>
                      <a:pPr algn="l" fontAlgn="b"/>
                      <a:endParaRPr lang="da-DK" sz="700" b="1" i="0" u="none" strike="noStrike" dirty="0">
                        <a:solidFill>
                          <a:srgbClr val="000000"/>
                        </a:solidFill>
                        <a:effectLst/>
                        <a:latin typeface="Helvetica" panose="020B0604020202020204" pitchFamily="34" charset="0"/>
                      </a:endParaRPr>
                    </a:p>
                  </a:txBody>
                  <a:tcPr marL="6940" marR="6940" marT="6940" marB="0" anchor="b"/>
                </a:tc>
                <a:tc>
                  <a:txBody>
                    <a:bodyPr/>
                    <a:lstStyle/>
                    <a:p>
                      <a:pPr algn="l" fontAlgn="b"/>
                      <a:endParaRPr lang="da-DK" sz="700" b="1" i="0" u="none" strike="noStrike" dirty="0">
                        <a:solidFill>
                          <a:srgbClr val="000000"/>
                        </a:solidFill>
                        <a:effectLst/>
                        <a:latin typeface="Helvetica" panose="020B0604020202020204" pitchFamily="34" charset="0"/>
                      </a:endParaRPr>
                    </a:p>
                  </a:txBody>
                  <a:tcPr marL="6940" marR="6940" marT="6940" marB="0" anchor="b"/>
                </a:tc>
                <a:tc>
                  <a:txBody>
                    <a:bodyPr/>
                    <a:lstStyle/>
                    <a:p>
                      <a:pPr algn="l" fontAlgn="b"/>
                      <a:endParaRPr lang="da-DK" sz="700" b="1" i="0" u="none" strike="noStrike" dirty="0">
                        <a:solidFill>
                          <a:srgbClr val="000000"/>
                        </a:solidFill>
                        <a:effectLst/>
                        <a:latin typeface="Helvetica" panose="020B0604020202020204" pitchFamily="34" charset="0"/>
                      </a:endParaRPr>
                    </a:p>
                  </a:txBody>
                  <a:tcPr marL="6940" marR="6940" marT="6940" marB="0" anchor="b"/>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l" fontAlgn="b"/>
                      <a:endParaRPr lang="da-DK" sz="700" b="1" i="0" u="none" strike="noStrike" dirty="0">
                        <a:solidFill>
                          <a:srgbClr val="000000"/>
                        </a:solidFill>
                        <a:effectLst/>
                        <a:latin typeface="Helvetica" panose="020B0604020202020204" pitchFamily="34" charset="0"/>
                      </a:endParaRPr>
                    </a:p>
                  </a:txBody>
                  <a:tcPr marL="6940" marR="6940" marT="6940" marB="0" anchor="b"/>
                </a:tc>
                <a:tc>
                  <a:txBody>
                    <a:bodyPr/>
                    <a:lstStyle/>
                    <a:p>
                      <a:pPr algn="l" fontAlgn="b"/>
                      <a:endParaRPr lang="da-DK" sz="700" b="1" i="0" u="none" strike="noStrike" dirty="0">
                        <a:solidFill>
                          <a:srgbClr val="000000"/>
                        </a:solidFill>
                        <a:effectLst/>
                        <a:latin typeface="Helvetica" panose="020B0604020202020204" pitchFamily="34" charset="0"/>
                      </a:endParaRPr>
                    </a:p>
                  </a:txBody>
                  <a:tcPr marL="6940" marR="6940" marT="6940" marB="0" anchor="b"/>
                </a:tc>
              </a:tr>
              <a:tr h="181938">
                <a:tc>
                  <a:txBody>
                    <a:bodyPr/>
                    <a:lstStyle/>
                    <a:p>
                      <a:pPr algn="r" fontAlgn="ctr"/>
                      <a:r>
                        <a:rPr lang="da-DK" sz="700" u="none" strike="noStrike" dirty="0">
                          <a:effectLst/>
                        </a:rPr>
                        <a:t>1</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A</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81938">
                <a:tc>
                  <a:txBody>
                    <a:bodyPr/>
                    <a:lstStyle/>
                    <a:p>
                      <a:pPr algn="r" fontAlgn="ctr"/>
                      <a:r>
                        <a:rPr lang="da-DK" sz="700" u="none" strike="noStrike" dirty="0">
                          <a:effectLst/>
                        </a:rPr>
                        <a:t>2</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B</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81938">
                <a:tc>
                  <a:txBody>
                    <a:bodyPr/>
                    <a:lstStyle/>
                    <a:p>
                      <a:pPr algn="r" fontAlgn="ctr"/>
                      <a:r>
                        <a:rPr lang="da-DK" sz="700" u="none" strike="noStrike" dirty="0">
                          <a:effectLst/>
                        </a:rPr>
                        <a:t>3</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C</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81938">
                <a:tc>
                  <a:txBody>
                    <a:bodyPr/>
                    <a:lstStyle/>
                    <a:p>
                      <a:pPr algn="r" fontAlgn="ctr"/>
                      <a:r>
                        <a:rPr lang="da-DK" sz="700" u="none" strike="noStrike" dirty="0">
                          <a:effectLst/>
                        </a:rPr>
                        <a:t>4</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D</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81938">
                <a:tc>
                  <a:txBody>
                    <a:bodyPr/>
                    <a:lstStyle/>
                    <a:p>
                      <a:pPr algn="r" fontAlgn="ctr"/>
                      <a:r>
                        <a:rPr lang="da-DK" sz="700" u="none" strike="noStrike" dirty="0">
                          <a:effectLst/>
                        </a:rPr>
                        <a:t>5</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E</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81938">
                <a:tc>
                  <a:txBody>
                    <a:bodyPr/>
                    <a:lstStyle/>
                    <a:p>
                      <a:pPr algn="r" fontAlgn="ctr"/>
                      <a:r>
                        <a:rPr lang="da-DK" sz="700" u="none" strike="noStrike" dirty="0">
                          <a:effectLst/>
                        </a:rPr>
                        <a:t>6</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F</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81938">
                <a:tc>
                  <a:txBody>
                    <a:bodyPr/>
                    <a:lstStyle/>
                    <a:p>
                      <a:pPr algn="r" fontAlgn="ctr"/>
                      <a:r>
                        <a:rPr lang="da-DK" sz="700" u="none" strike="noStrike" dirty="0">
                          <a:effectLst/>
                        </a:rPr>
                        <a:t>7</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G</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81938">
                <a:tc>
                  <a:txBody>
                    <a:bodyPr/>
                    <a:lstStyle/>
                    <a:p>
                      <a:pPr algn="r" fontAlgn="ctr"/>
                      <a:r>
                        <a:rPr lang="da-DK" sz="700" u="none" strike="noStrike" dirty="0">
                          <a:effectLst/>
                        </a:rPr>
                        <a:t>8</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H</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81938">
                <a:tc>
                  <a:txBody>
                    <a:bodyPr/>
                    <a:lstStyle/>
                    <a:p>
                      <a:pPr algn="r" fontAlgn="ctr"/>
                      <a:r>
                        <a:rPr lang="da-DK" sz="700" u="none" strike="noStrike" dirty="0">
                          <a:effectLst/>
                        </a:rPr>
                        <a:t>9</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I</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81938">
                <a:tc>
                  <a:txBody>
                    <a:bodyPr/>
                    <a:lstStyle/>
                    <a:p>
                      <a:pPr algn="r" fontAlgn="ctr"/>
                      <a:r>
                        <a:rPr lang="da-DK" sz="700" u="none" strike="noStrike" dirty="0">
                          <a:effectLst/>
                        </a:rPr>
                        <a:t>10</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J</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81938">
                <a:tc>
                  <a:txBody>
                    <a:bodyPr/>
                    <a:lstStyle/>
                    <a:p>
                      <a:pPr algn="r" fontAlgn="ctr"/>
                      <a:r>
                        <a:rPr lang="da-DK" sz="700" u="none" strike="noStrike" dirty="0">
                          <a:effectLst/>
                        </a:rPr>
                        <a:t>11</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K</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81938">
                <a:tc>
                  <a:txBody>
                    <a:bodyPr/>
                    <a:lstStyle/>
                    <a:p>
                      <a:pPr algn="r" fontAlgn="ctr"/>
                      <a:r>
                        <a:rPr lang="da-DK" sz="700" u="none" strike="noStrike" dirty="0">
                          <a:effectLst/>
                        </a:rPr>
                        <a:t>12</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L</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81938">
                <a:tc>
                  <a:txBody>
                    <a:bodyPr/>
                    <a:lstStyle/>
                    <a:p>
                      <a:pPr algn="r" fontAlgn="ctr"/>
                      <a:r>
                        <a:rPr lang="da-DK" sz="700" u="none" strike="noStrike" dirty="0">
                          <a:effectLst/>
                        </a:rPr>
                        <a:t>13</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M</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81938">
                <a:tc>
                  <a:txBody>
                    <a:bodyPr/>
                    <a:lstStyle/>
                    <a:p>
                      <a:pPr algn="r" fontAlgn="ctr"/>
                      <a:r>
                        <a:rPr lang="da-DK" sz="700" u="none" strike="noStrike" dirty="0">
                          <a:effectLst/>
                        </a:rPr>
                        <a:t>14</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81938">
                <a:tc>
                  <a:txBody>
                    <a:bodyPr/>
                    <a:lstStyle/>
                    <a:p>
                      <a:pPr algn="r" fontAlgn="ctr"/>
                      <a:r>
                        <a:rPr lang="da-DK" sz="700" u="none" strike="noStrike" dirty="0">
                          <a:effectLst/>
                        </a:rPr>
                        <a:t>15</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2039</TotalTime>
  <Words>2259</Words>
  <Application>Microsoft Office PowerPoint</Application>
  <PresentationFormat>A4 (210 x 297 mm)</PresentationFormat>
  <Paragraphs>464</Paragraphs>
  <Slides>17</Slides>
  <Notes>1</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17</vt:i4>
      </vt:variant>
    </vt:vector>
  </HeadingPairs>
  <TitlesOfParts>
    <vt:vector size="23" baseType="lpstr">
      <vt:lpstr>Arial</vt:lpstr>
      <vt:lpstr>Arial Narrow</vt:lpstr>
      <vt:lpstr>Calibri</vt:lpstr>
      <vt:lpstr>Helvetica</vt:lpstr>
      <vt:lpstr>Verdana</vt:lpstr>
      <vt:lpstr>Kontortema</vt:lpstr>
      <vt:lpstr>Præsentation  af Tina Karsberg Nygaard</vt:lpstr>
      <vt:lpstr>Effektivt indkøb – hvad skal det nu til for?</vt:lpstr>
      <vt:lpstr>PowerPoint-præsentation</vt:lpstr>
      <vt:lpstr>Indkøbsafdelingens placering i organisationen/indkøbspolitik:</vt:lpstr>
      <vt:lpstr>Hos os blev indkøb sat på dagsorden af min chef, som er økonomidirektør og en del af skolens direktion.  Det er altså ikke et valg mellem, om man havde lyst eller ikke lyst til at benytte den centrale indkøbsfunktion. </vt:lpstr>
      <vt:lpstr>PowerPoint-præsentation</vt:lpstr>
      <vt:lpstr>PowerPoint-præsentation</vt:lpstr>
      <vt:lpstr>Leverandørerne</vt:lpstr>
      <vt:lpstr>PowerPoint-præsentation</vt:lpstr>
      <vt:lpstr>SAS – Ny mulighed for opfølgning</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Sofie Blinkenbjerg</dc:creator>
  <cp:lastModifiedBy>Jens Hedegaard Madsen</cp:lastModifiedBy>
  <cp:revision>236</cp:revision>
  <dcterms:created xsi:type="dcterms:W3CDTF">2010-01-20T08:13:02Z</dcterms:created>
  <dcterms:modified xsi:type="dcterms:W3CDTF">2015-11-05T08:11:55Z</dcterms:modified>
</cp:coreProperties>
</file>