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6" r:id="rId2"/>
    <p:sldId id="257" r:id="rId3"/>
    <p:sldId id="272" r:id="rId4"/>
    <p:sldId id="271" r:id="rId5"/>
    <p:sldId id="270" r:id="rId6"/>
    <p:sldId id="273" r:id="rId7"/>
    <p:sldId id="274" r:id="rId8"/>
    <p:sldId id="278" r:id="rId9"/>
    <p:sldId id="276" r:id="rId10"/>
    <p:sldId id="275" r:id="rId11"/>
    <p:sldId id="277" r:id="rId12"/>
    <p:sldId id="263" r:id="rId13"/>
    <p:sldId id="279"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058"/>
    <a:srgbClr val="009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showGuides="1">
      <p:cViewPr>
        <p:scale>
          <a:sx n="114" d="100"/>
          <a:sy n="114" d="100"/>
        </p:scale>
        <p:origin x="-92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D9133-C3FA-47EF-99D2-DF86652B27D6}" type="doc">
      <dgm:prSet loTypeId="urn:microsoft.com/office/officeart/2009/layout/CircleArrowProcess" loCatId="cycle" qsTypeId="urn:microsoft.com/office/officeart/2005/8/quickstyle/simple5" qsCatId="simple" csTypeId="urn:microsoft.com/office/officeart/2005/8/colors/accent1_2" csCatId="accent1" phldr="1"/>
      <dgm:spPr/>
      <dgm:t>
        <a:bodyPr/>
        <a:lstStyle/>
        <a:p>
          <a:endParaRPr lang="da-DK"/>
        </a:p>
      </dgm:t>
    </dgm:pt>
    <dgm:pt modelId="{3F07D014-1AC9-4B61-8539-2A1DFE3A280C}">
      <dgm:prSet phldrT="[Tekst]"/>
      <dgm:spPr/>
      <dgm:t>
        <a:bodyPr/>
        <a:lstStyle/>
        <a:p>
          <a:r>
            <a:rPr lang="da-DK" baseline="0" dirty="0" smtClean="0">
              <a:solidFill>
                <a:schemeClr val="bg1"/>
              </a:solidFill>
              <a:latin typeface="Arial" panose="020B0604020202020204" pitchFamily="34" charset="0"/>
              <a:cs typeface="Arial" panose="020B0604020202020204" pitchFamily="34" charset="0"/>
            </a:rPr>
            <a:t>Indkøbsfællesskab</a:t>
          </a:r>
          <a:endParaRPr lang="da-DK" baseline="0" dirty="0">
            <a:solidFill>
              <a:schemeClr val="bg1"/>
            </a:solidFill>
            <a:latin typeface="Arial" panose="020B0604020202020204" pitchFamily="34" charset="0"/>
            <a:cs typeface="Arial" panose="020B0604020202020204" pitchFamily="34" charset="0"/>
          </a:endParaRPr>
        </a:p>
      </dgm:t>
    </dgm:pt>
    <dgm:pt modelId="{3EC6C4F0-28AC-4C36-8AF0-DF68D2360160}" type="parTrans" cxnId="{9D8E4C6A-044B-4663-A386-9841E67E7BED}">
      <dgm:prSet/>
      <dgm:spPr/>
      <dgm:t>
        <a:bodyPr/>
        <a:lstStyle/>
        <a:p>
          <a:endParaRPr lang="da-DK"/>
        </a:p>
      </dgm:t>
    </dgm:pt>
    <dgm:pt modelId="{234790AB-1003-4E60-B40D-7FDD8272E081}" type="sibTrans" cxnId="{9D8E4C6A-044B-4663-A386-9841E67E7BED}">
      <dgm:prSet/>
      <dgm:spPr/>
      <dgm:t>
        <a:bodyPr/>
        <a:lstStyle/>
        <a:p>
          <a:endParaRPr lang="da-DK"/>
        </a:p>
      </dgm:t>
    </dgm:pt>
    <dgm:pt modelId="{0EAD1BF0-A3AB-4373-888A-9F0C2B9A075D}">
      <dgm:prSet phldrT="[Tekst]"/>
      <dgm:spPr/>
      <dgm:t>
        <a:bodyPr/>
        <a:lstStyle/>
        <a:p>
          <a:r>
            <a:rPr lang="da-DK" baseline="0" dirty="0" smtClean="0">
              <a:solidFill>
                <a:schemeClr val="bg1"/>
              </a:solidFill>
              <a:latin typeface="Arial" panose="020B0604020202020204" pitchFamily="34" charset="0"/>
              <a:cs typeface="Arial" panose="020B0604020202020204" pitchFamily="34" charset="0"/>
            </a:rPr>
            <a:t>Resultat / aftale</a:t>
          </a:r>
          <a:endParaRPr lang="da-DK" baseline="0" dirty="0">
            <a:solidFill>
              <a:schemeClr val="bg1"/>
            </a:solidFill>
            <a:latin typeface="Arial" panose="020B0604020202020204" pitchFamily="34" charset="0"/>
            <a:cs typeface="Arial" panose="020B0604020202020204" pitchFamily="34" charset="0"/>
          </a:endParaRPr>
        </a:p>
      </dgm:t>
    </dgm:pt>
    <dgm:pt modelId="{5E683608-AA13-42C4-B298-333EEB6E46DA}" type="parTrans" cxnId="{7A9192D3-2D74-4CC2-AB7E-3C73639DBAF5}">
      <dgm:prSet/>
      <dgm:spPr/>
      <dgm:t>
        <a:bodyPr/>
        <a:lstStyle/>
        <a:p>
          <a:endParaRPr lang="da-DK"/>
        </a:p>
      </dgm:t>
    </dgm:pt>
    <dgm:pt modelId="{6F396FEE-AC99-4FAB-A9B8-06B84042458F}" type="sibTrans" cxnId="{7A9192D3-2D74-4CC2-AB7E-3C73639DBAF5}">
      <dgm:prSet/>
      <dgm:spPr/>
      <dgm:t>
        <a:bodyPr/>
        <a:lstStyle/>
        <a:p>
          <a:endParaRPr lang="da-DK"/>
        </a:p>
      </dgm:t>
    </dgm:pt>
    <dgm:pt modelId="{43BB4915-5800-46A7-82D6-90C94331338C}">
      <dgm:prSet phldrT="[Tekst]"/>
      <dgm:spPr/>
      <dgm:t>
        <a:bodyPr/>
        <a:lstStyle/>
        <a:p>
          <a:r>
            <a:rPr lang="da-DK" baseline="0" dirty="0" smtClean="0">
              <a:solidFill>
                <a:schemeClr val="bg1"/>
              </a:solidFill>
              <a:latin typeface="Arial" panose="020B0604020202020204" pitchFamily="34" charset="0"/>
              <a:cs typeface="Arial" panose="020B0604020202020204" pitchFamily="34" charset="0"/>
            </a:rPr>
            <a:t>Skole</a:t>
          </a:r>
          <a:endParaRPr lang="da-DK" baseline="0" dirty="0">
            <a:solidFill>
              <a:schemeClr val="bg1"/>
            </a:solidFill>
            <a:latin typeface="Arial" panose="020B0604020202020204" pitchFamily="34" charset="0"/>
            <a:cs typeface="Arial" panose="020B0604020202020204" pitchFamily="34" charset="0"/>
          </a:endParaRPr>
        </a:p>
      </dgm:t>
    </dgm:pt>
    <dgm:pt modelId="{DB95D4BE-6165-47D7-87E7-29D7828F325C}" type="sibTrans" cxnId="{A2B2C00F-3651-43BF-A453-5E5907F2D0FD}">
      <dgm:prSet/>
      <dgm:spPr/>
      <dgm:t>
        <a:bodyPr/>
        <a:lstStyle/>
        <a:p>
          <a:endParaRPr lang="da-DK"/>
        </a:p>
      </dgm:t>
    </dgm:pt>
    <dgm:pt modelId="{D684B1BA-F842-448D-8738-50B958F77DBD}" type="parTrans" cxnId="{A2B2C00F-3651-43BF-A453-5E5907F2D0FD}">
      <dgm:prSet/>
      <dgm:spPr/>
      <dgm:t>
        <a:bodyPr/>
        <a:lstStyle/>
        <a:p>
          <a:endParaRPr lang="da-DK"/>
        </a:p>
      </dgm:t>
    </dgm:pt>
    <dgm:pt modelId="{2AF39EB7-7C70-403F-972A-9104A314E77A}" type="pres">
      <dgm:prSet presAssocID="{F21D9133-C3FA-47EF-99D2-DF86652B27D6}" presName="Name0" presStyleCnt="0">
        <dgm:presLayoutVars>
          <dgm:chMax val="7"/>
          <dgm:chPref val="7"/>
          <dgm:dir/>
          <dgm:animLvl val="lvl"/>
        </dgm:presLayoutVars>
      </dgm:prSet>
      <dgm:spPr/>
      <dgm:t>
        <a:bodyPr/>
        <a:lstStyle/>
        <a:p>
          <a:endParaRPr lang="da-DK"/>
        </a:p>
      </dgm:t>
    </dgm:pt>
    <dgm:pt modelId="{1E4D56D3-B51A-4C11-91C7-A5DC5D6BE395}" type="pres">
      <dgm:prSet presAssocID="{43BB4915-5800-46A7-82D6-90C94331338C}" presName="Accent1" presStyleCnt="0"/>
      <dgm:spPr/>
    </dgm:pt>
    <dgm:pt modelId="{E00BD8EC-1B18-48B2-B905-DFF62F96B0F2}" type="pres">
      <dgm:prSet presAssocID="{43BB4915-5800-46A7-82D6-90C94331338C}" presName="Accent" presStyleLbl="node1" presStyleIdx="0" presStyleCnt="3"/>
      <dgm:spPr>
        <a:solidFill>
          <a:schemeClr val="bg1"/>
        </a:solidFill>
        <a:ln>
          <a:solidFill>
            <a:schemeClr val="bg1"/>
          </a:solidFill>
        </a:ln>
      </dgm:spPr>
      <dgm:t>
        <a:bodyPr/>
        <a:lstStyle/>
        <a:p>
          <a:endParaRPr lang="da-DK"/>
        </a:p>
      </dgm:t>
    </dgm:pt>
    <dgm:pt modelId="{FF2BE8E5-7CF9-4CA4-A969-91C95F74690D}" type="pres">
      <dgm:prSet presAssocID="{43BB4915-5800-46A7-82D6-90C94331338C}" presName="Parent1" presStyleLbl="revTx" presStyleIdx="0" presStyleCnt="3">
        <dgm:presLayoutVars>
          <dgm:chMax val="1"/>
          <dgm:chPref val="1"/>
          <dgm:bulletEnabled val="1"/>
        </dgm:presLayoutVars>
      </dgm:prSet>
      <dgm:spPr/>
      <dgm:t>
        <a:bodyPr/>
        <a:lstStyle/>
        <a:p>
          <a:endParaRPr lang="da-DK"/>
        </a:p>
      </dgm:t>
    </dgm:pt>
    <dgm:pt modelId="{A53FEAD4-9BD2-406C-B432-C44D8505F43A}" type="pres">
      <dgm:prSet presAssocID="{3F07D014-1AC9-4B61-8539-2A1DFE3A280C}" presName="Accent2" presStyleCnt="0"/>
      <dgm:spPr/>
    </dgm:pt>
    <dgm:pt modelId="{5B3663BC-173E-4628-B00F-9373AA596C91}" type="pres">
      <dgm:prSet presAssocID="{3F07D014-1AC9-4B61-8539-2A1DFE3A280C}" presName="Accent" presStyleLbl="node1" presStyleIdx="1" presStyleCnt="3"/>
      <dgm:spPr>
        <a:solidFill>
          <a:schemeClr val="bg1"/>
        </a:solidFill>
        <a:ln>
          <a:noFill/>
        </a:ln>
      </dgm:spPr>
      <dgm:t>
        <a:bodyPr/>
        <a:lstStyle/>
        <a:p>
          <a:endParaRPr lang="da-DK"/>
        </a:p>
      </dgm:t>
    </dgm:pt>
    <dgm:pt modelId="{21B12B5B-BDA5-4AB7-A2F1-C045DCC08297}" type="pres">
      <dgm:prSet presAssocID="{3F07D014-1AC9-4B61-8539-2A1DFE3A280C}" presName="Parent2" presStyleLbl="revTx" presStyleIdx="1" presStyleCnt="3">
        <dgm:presLayoutVars>
          <dgm:chMax val="1"/>
          <dgm:chPref val="1"/>
          <dgm:bulletEnabled val="1"/>
        </dgm:presLayoutVars>
      </dgm:prSet>
      <dgm:spPr/>
      <dgm:t>
        <a:bodyPr/>
        <a:lstStyle/>
        <a:p>
          <a:endParaRPr lang="da-DK"/>
        </a:p>
      </dgm:t>
    </dgm:pt>
    <dgm:pt modelId="{141ED55C-D628-49C6-9DCA-257CA8E696F7}" type="pres">
      <dgm:prSet presAssocID="{0EAD1BF0-A3AB-4373-888A-9F0C2B9A075D}" presName="Accent3" presStyleCnt="0"/>
      <dgm:spPr/>
    </dgm:pt>
    <dgm:pt modelId="{E567908D-CFB4-481B-A925-8B6E87CC6CC1}" type="pres">
      <dgm:prSet presAssocID="{0EAD1BF0-A3AB-4373-888A-9F0C2B9A075D}" presName="Accent" presStyleLbl="node1" presStyleIdx="2" presStyleCnt="3" custScaleY="96845"/>
      <dgm:spPr>
        <a:solidFill>
          <a:schemeClr val="bg1"/>
        </a:solidFill>
        <a:ln>
          <a:noFill/>
        </a:ln>
      </dgm:spPr>
      <dgm:t>
        <a:bodyPr/>
        <a:lstStyle/>
        <a:p>
          <a:endParaRPr lang="da-DK"/>
        </a:p>
      </dgm:t>
    </dgm:pt>
    <dgm:pt modelId="{3802D689-D829-42BC-BBA7-7FC006AF149E}" type="pres">
      <dgm:prSet presAssocID="{0EAD1BF0-A3AB-4373-888A-9F0C2B9A075D}" presName="Parent3" presStyleLbl="revTx" presStyleIdx="2" presStyleCnt="3">
        <dgm:presLayoutVars>
          <dgm:chMax val="1"/>
          <dgm:chPref val="1"/>
          <dgm:bulletEnabled val="1"/>
        </dgm:presLayoutVars>
      </dgm:prSet>
      <dgm:spPr/>
      <dgm:t>
        <a:bodyPr/>
        <a:lstStyle/>
        <a:p>
          <a:endParaRPr lang="da-DK"/>
        </a:p>
      </dgm:t>
    </dgm:pt>
  </dgm:ptLst>
  <dgm:cxnLst>
    <dgm:cxn modelId="{7A9192D3-2D74-4CC2-AB7E-3C73639DBAF5}" srcId="{F21D9133-C3FA-47EF-99D2-DF86652B27D6}" destId="{0EAD1BF0-A3AB-4373-888A-9F0C2B9A075D}" srcOrd="2" destOrd="0" parTransId="{5E683608-AA13-42C4-B298-333EEB6E46DA}" sibTransId="{6F396FEE-AC99-4FAB-A9B8-06B84042458F}"/>
    <dgm:cxn modelId="{9D8E4C6A-044B-4663-A386-9841E67E7BED}" srcId="{F21D9133-C3FA-47EF-99D2-DF86652B27D6}" destId="{3F07D014-1AC9-4B61-8539-2A1DFE3A280C}" srcOrd="1" destOrd="0" parTransId="{3EC6C4F0-28AC-4C36-8AF0-DF68D2360160}" sibTransId="{234790AB-1003-4E60-B40D-7FDD8272E081}"/>
    <dgm:cxn modelId="{5554DE30-99AF-4C22-9BD1-5A1CF0E23506}" type="presOf" srcId="{3F07D014-1AC9-4B61-8539-2A1DFE3A280C}" destId="{21B12B5B-BDA5-4AB7-A2F1-C045DCC08297}" srcOrd="0" destOrd="0" presId="urn:microsoft.com/office/officeart/2009/layout/CircleArrowProcess"/>
    <dgm:cxn modelId="{A2B2C00F-3651-43BF-A453-5E5907F2D0FD}" srcId="{F21D9133-C3FA-47EF-99D2-DF86652B27D6}" destId="{43BB4915-5800-46A7-82D6-90C94331338C}" srcOrd="0" destOrd="0" parTransId="{D684B1BA-F842-448D-8738-50B958F77DBD}" sibTransId="{DB95D4BE-6165-47D7-87E7-29D7828F325C}"/>
    <dgm:cxn modelId="{B07EB9BD-921C-4F3E-933A-CF8012856BC6}" type="presOf" srcId="{F21D9133-C3FA-47EF-99D2-DF86652B27D6}" destId="{2AF39EB7-7C70-403F-972A-9104A314E77A}" srcOrd="0" destOrd="0" presId="urn:microsoft.com/office/officeart/2009/layout/CircleArrowProcess"/>
    <dgm:cxn modelId="{9FACFFA5-8570-49B4-921C-4820594B6D73}" type="presOf" srcId="{0EAD1BF0-A3AB-4373-888A-9F0C2B9A075D}" destId="{3802D689-D829-42BC-BBA7-7FC006AF149E}" srcOrd="0" destOrd="0" presId="urn:microsoft.com/office/officeart/2009/layout/CircleArrowProcess"/>
    <dgm:cxn modelId="{E275E02E-BA17-43FD-9428-545941E26025}" type="presOf" srcId="{43BB4915-5800-46A7-82D6-90C94331338C}" destId="{FF2BE8E5-7CF9-4CA4-A969-91C95F74690D}" srcOrd="0" destOrd="0" presId="urn:microsoft.com/office/officeart/2009/layout/CircleArrowProcess"/>
    <dgm:cxn modelId="{20A2F13E-BC6E-494F-838A-6F274F51DD3A}" type="presParOf" srcId="{2AF39EB7-7C70-403F-972A-9104A314E77A}" destId="{1E4D56D3-B51A-4C11-91C7-A5DC5D6BE395}" srcOrd="0" destOrd="0" presId="urn:microsoft.com/office/officeart/2009/layout/CircleArrowProcess"/>
    <dgm:cxn modelId="{9C1C0DB7-D1F4-4329-9A24-1AE912AEC20D}" type="presParOf" srcId="{1E4D56D3-B51A-4C11-91C7-A5DC5D6BE395}" destId="{E00BD8EC-1B18-48B2-B905-DFF62F96B0F2}" srcOrd="0" destOrd="0" presId="urn:microsoft.com/office/officeart/2009/layout/CircleArrowProcess"/>
    <dgm:cxn modelId="{C9802AA8-3A05-4042-8F5D-FC80590EB0E4}" type="presParOf" srcId="{2AF39EB7-7C70-403F-972A-9104A314E77A}" destId="{FF2BE8E5-7CF9-4CA4-A969-91C95F74690D}" srcOrd="1" destOrd="0" presId="urn:microsoft.com/office/officeart/2009/layout/CircleArrowProcess"/>
    <dgm:cxn modelId="{F923BE9A-57D9-40DB-A28E-49BD799499CA}" type="presParOf" srcId="{2AF39EB7-7C70-403F-972A-9104A314E77A}" destId="{A53FEAD4-9BD2-406C-B432-C44D8505F43A}" srcOrd="2" destOrd="0" presId="urn:microsoft.com/office/officeart/2009/layout/CircleArrowProcess"/>
    <dgm:cxn modelId="{9EA19764-FAAF-4B1D-992E-2FD541E080BA}" type="presParOf" srcId="{A53FEAD4-9BD2-406C-B432-C44D8505F43A}" destId="{5B3663BC-173E-4628-B00F-9373AA596C91}" srcOrd="0" destOrd="0" presId="urn:microsoft.com/office/officeart/2009/layout/CircleArrowProcess"/>
    <dgm:cxn modelId="{F92B405A-0414-46C3-AD13-63B3E37702D6}" type="presParOf" srcId="{2AF39EB7-7C70-403F-972A-9104A314E77A}" destId="{21B12B5B-BDA5-4AB7-A2F1-C045DCC08297}" srcOrd="3" destOrd="0" presId="urn:microsoft.com/office/officeart/2009/layout/CircleArrowProcess"/>
    <dgm:cxn modelId="{FCDDAC8A-3BCC-4375-ADD4-CEC88BDC702F}" type="presParOf" srcId="{2AF39EB7-7C70-403F-972A-9104A314E77A}" destId="{141ED55C-D628-49C6-9DCA-257CA8E696F7}" srcOrd="4" destOrd="0" presId="urn:microsoft.com/office/officeart/2009/layout/CircleArrowProcess"/>
    <dgm:cxn modelId="{A837EAED-F09A-47BE-9EE8-79561036E70B}" type="presParOf" srcId="{141ED55C-D628-49C6-9DCA-257CA8E696F7}" destId="{E567908D-CFB4-481B-A925-8B6E87CC6CC1}" srcOrd="0" destOrd="0" presId="urn:microsoft.com/office/officeart/2009/layout/CircleArrowProcess"/>
    <dgm:cxn modelId="{7A87DA9E-933F-4141-8A18-044B3B36DE51}" type="presParOf" srcId="{2AF39EB7-7C70-403F-972A-9104A314E77A}" destId="{3802D689-D829-42BC-BBA7-7FC006AF149E}" srcOrd="5" destOrd="0" presId="urn:microsoft.com/office/officeart/2009/layout/CircleArrowProcess"/>
  </dgm:cxnLst>
  <dgm:bg>
    <a:solidFill>
      <a:srgbClr val="1D3058"/>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13CDB-8B6F-448A-817F-68A9CBC20088}" type="datetimeFigureOut">
              <a:rPr lang="da-DK" smtClean="0"/>
              <a:t>18-11-2015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BE92A4-3CB0-415E-92E8-A08991A535B1}" type="slidenum">
              <a:rPr lang="da-DK" smtClean="0"/>
              <a:t>‹nr.›</a:t>
            </a:fld>
            <a:endParaRPr lang="da-DK"/>
          </a:p>
        </p:txBody>
      </p:sp>
    </p:spTree>
    <p:extLst>
      <p:ext uri="{BB962C8B-B14F-4D97-AF65-F5344CB8AC3E}">
        <p14:creationId xmlns:p14="http://schemas.microsoft.com/office/powerpoint/2010/main" val="3380797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1BE92A4-3CB0-415E-92E8-A08991A535B1}" type="slidenum">
              <a:rPr lang="da-DK" smtClean="0"/>
              <a:t>1</a:t>
            </a:fld>
            <a:endParaRPr lang="da-DK"/>
          </a:p>
        </p:txBody>
      </p:sp>
    </p:spTree>
    <p:extLst>
      <p:ext uri="{BB962C8B-B14F-4D97-AF65-F5344CB8AC3E}">
        <p14:creationId xmlns:p14="http://schemas.microsoft.com/office/powerpoint/2010/main" val="68120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1BE92A4-3CB0-415E-92E8-A08991A535B1}" type="slidenum">
              <a:rPr lang="da-DK" smtClean="0"/>
              <a:t>12</a:t>
            </a:fld>
            <a:endParaRPr lang="da-DK"/>
          </a:p>
        </p:txBody>
      </p:sp>
    </p:spTree>
    <p:extLst>
      <p:ext uri="{BB962C8B-B14F-4D97-AF65-F5344CB8AC3E}">
        <p14:creationId xmlns:p14="http://schemas.microsoft.com/office/powerpoint/2010/main" val="55141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E33DF09B-215E-4A29-A0B9-22EED35EA440}" type="datetimeFigureOut">
              <a:rPr lang="da-DK" smtClean="0"/>
              <a:t>18-11-2015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92453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33DF09B-215E-4A29-A0B9-22EED35EA440}" type="datetimeFigureOut">
              <a:rPr lang="da-DK" smtClean="0"/>
              <a:t>18-11-2015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9069127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33DF09B-215E-4A29-A0B9-22EED35EA440}" type="datetimeFigureOut">
              <a:rPr lang="da-DK" smtClean="0"/>
              <a:t>18-11-2015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6350205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33DF09B-215E-4A29-A0B9-22EED35EA440}" type="datetimeFigureOut">
              <a:rPr lang="da-DK" smtClean="0"/>
              <a:t>18-11-2015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180750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E33DF09B-215E-4A29-A0B9-22EED35EA440}" type="datetimeFigureOut">
              <a:rPr lang="da-DK" smtClean="0"/>
              <a:t>18-11-2015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00849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33DF09B-215E-4A29-A0B9-22EED35EA440}" type="datetimeFigureOut">
              <a:rPr lang="da-DK" smtClean="0"/>
              <a:t>18-11-2015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78220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33DF09B-215E-4A29-A0B9-22EED35EA440}" type="datetimeFigureOut">
              <a:rPr lang="da-DK" smtClean="0"/>
              <a:t>18-11-2015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401432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E33DF09B-215E-4A29-A0B9-22EED35EA440}" type="datetimeFigureOut">
              <a:rPr lang="da-DK" smtClean="0"/>
              <a:t>18-11-2015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175453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33DF09B-215E-4A29-A0B9-22EED35EA440}" type="datetimeFigureOut">
              <a:rPr lang="da-DK" smtClean="0"/>
              <a:t>18-11-2015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8446277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33DF09B-215E-4A29-A0B9-22EED35EA440}" type="datetimeFigureOut">
              <a:rPr lang="da-DK" smtClean="0"/>
              <a:t>18-11-2015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10745562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33DF09B-215E-4A29-A0B9-22EED35EA440}" type="datetimeFigureOut">
              <a:rPr lang="da-DK" smtClean="0"/>
              <a:t>18-11-2015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22A582-DFE4-4511-95B2-2900B1C96EE7}" type="slidenum">
              <a:rPr lang="da-DK" smtClean="0"/>
              <a:t>‹nr.›</a:t>
            </a:fld>
            <a:endParaRPr lang="da-DK"/>
          </a:p>
        </p:txBody>
      </p:sp>
    </p:spTree>
    <p:extLst>
      <p:ext uri="{BB962C8B-B14F-4D97-AF65-F5344CB8AC3E}">
        <p14:creationId xmlns:p14="http://schemas.microsoft.com/office/powerpoint/2010/main" val="34056538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DF09B-215E-4A29-A0B9-22EED35EA440}" type="datetimeFigureOut">
              <a:rPr lang="da-DK" smtClean="0"/>
              <a:t>18-11-2015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2A582-DFE4-4511-95B2-2900B1C96EE7}" type="slidenum">
              <a:rPr lang="da-DK" smtClean="0"/>
              <a:t>‹nr.›</a:t>
            </a:fld>
            <a:endParaRPr lang="da-DK"/>
          </a:p>
        </p:txBody>
      </p:sp>
    </p:spTree>
    <p:extLst>
      <p:ext uri="{BB962C8B-B14F-4D97-AF65-F5344CB8AC3E}">
        <p14:creationId xmlns:p14="http://schemas.microsoft.com/office/powerpoint/2010/main" val="1755801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https://www.retsinformation.dk/Forms/R0710.aspx?id=1234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vm.dk/~/media/UVM/Filer/Adm/PDF08/Struktur_udbud/081219_introduktion_adm_faelles_rapport.pdf" TargetMode="External"/><Relationship Id="rId2" Type="http://schemas.openxmlformats.org/officeDocument/2006/relationships/hyperlink" Target="https://www.uvm.dk/Uddannelser/Paa-tvaers-af-uddannelserne/Institutionsudvikling-og-institutionsstruktur/Administrative-faellesskaber" TargetMode="Externa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149080"/>
            <a:ext cx="7772400" cy="1728192"/>
          </a:xfrm>
          <a:solidFill>
            <a:srgbClr val="1D3058"/>
          </a:solidFill>
        </p:spPr>
        <p:txBody>
          <a:bodyPr>
            <a:normAutofit fontScale="90000"/>
          </a:bodyPr>
          <a:lstStyle/>
          <a:p>
            <a:r>
              <a:rPr lang="da-DK" b="1" dirty="0" smtClean="0">
                <a:solidFill>
                  <a:schemeClr val="bg1"/>
                </a:solidFill>
                <a:latin typeface="Arial" panose="020B0604020202020204" pitchFamily="34" charset="0"/>
                <a:cs typeface="Arial" panose="020B0604020202020204" pitchFamily="34" charset="0"/>
              </a:rPr>
              <a:t>SKI – Indkøbs ABC</a:t>
            </a:r>
            <a:br>
              <a:rPr lang="da-DK" b="1" dirty="0" smtClean="0">
                <a:solidFill>
                  <a:schemeClr val="bg1"/>
                </a:solidFill>
                <a:latin typeface="Arial" panose="020B0604020202020204" pitchFamily="34" charset="0"/>
                <a:cs typeface="Arial" panose="020B0604020202020204" pitchFamily="34" charset="0"/>
              </a:rPr>
            </a:br>
            <a:r>
              <a:rPr lang="da-DK" sz="4000" b="1" dirty="0" smtClean="0">
                <a:solidFill>
                  <a:schemeClr val="bg1"/>
                </a:solidFill>
                <a:latin typeface="Arial" panose="020B0604020202020204" pitchFamily="34" charset="0"/>
                <a:cs typeface="Arial" panose="020B0604020202020204" pitchFamily="34" charset="0"/>
              </a:rPr>
              <a:t>Hvorfor stå alene, når der findes fællesskaber?</a:t>
            </a:r>
            <a:endParaRPr lang="da-DK" sz="4000" b="1" dirty="0">
              <a:solidFill>
                <a:schemeClr val="bg1"/>
              </a:solidFill>
              <a:latin typeface="Arial" panose="020B0604020202020204" pitchFamily="34" charset="0"/>
              <a:cs typeface="Arial" panose="020B0604020202020204" pitchFamily="34" charset="0"/>
            </a:endParaRPr>
          </a:p>
        </p:txBody>
      </p:sp>
      <p:pic>
        <p:nvPicPr>
          <p:cNvPr id="2051" name="Picture 3" descr="C:\Users\ALBU\Desktop\Logo_INDSJ\Med payoff\INDSJ_Logo med payoff.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577" y="1484784"/>
            <a:ext cx="5053741"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16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Hvorfor fællesskaber?</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7500" lnSpcReduction="20000"/>
          </a:bodyPr>
          <a:lstStyle/>
          <a:p>
            <a:r>
              <a:rPr lang="da-DK" dirty="0" smtClean="0">
                <a:solidFill>
                  <a:srgbClr val="1D3058"/>
                </a:solidFill>
                <a:latin typeface="Arial" panose="020B0604020202020204" pitchFamily="34" charset="0"/>
                <a:cs typeface="Arial" panose="020B0604020202020204" pitchFamily="34" charset="0"/>
              </a:rPr>
              <a:t>Stærkere forhandlingsposition overfor leverandørerne</a:t>
            </a:r>
          </a:p>
          <a:p>
            <a:r>
              <a:rPr lang="da-DK" dirty="0" smtClean="0">
                <a:solidFill>
                  <a:srgbClr val="1D3058"/>
                </a:solidFill>
                <a:latin typeface="Arial" panose="020B0604020202020204" pitchFamily="34" charset="0"/>
                <a:cs typeface="Arial" panose="020B0604020202020204" pitchFamily="34" charset="0"/>
              </a:rPr>
              <a:t>Der bliver lyttet til fællesskaberne fra vores samarbejdspartnere, og vi kan således være med til at præge f.eks. </a:t>
            </a:r>
            <a:r>
              <a:rPr lang="da-DK" dirty="0" err="1" smtClean="0">
                <a:solidFill>
                  <a:srgbClr val="1D3058"/>
                </a:solidFill>
                <a:latin typeface="Arial" panose="020B0604020202020204" pitchFamily="34" charset="0"/>
                <a:cs typeface="Arial" panose="020B0604020202020204" pitchFamily="34" charset="0"/>
              </a:rPr>
              <a:t>SKIs</a:t>
            </a:r>
            <a:r>
              <a:rPr lang="da-DK" dirty="0" smtClean="0">
                <a:solidFill>
                  <a:srgbClr val="1D3058"/>
                </a:solidFill>
                <a:latin typeface="Arial" panose="020B0604020202020204" pitchFamily="34" charset="0"/>
                <a:cs typeface="Arial" panose="020B0604020202020204" pitchFamily="34" charset="0"/>
              </a:rPr>
              <a:t> kommende aftaler, som skolerne kan anvende, så de er mere i overensstemmelse med skolernes behov</a:t>
            </a:r>
          </a:p>
          <a:p>
            <a:r>
              <a:rPr lang="da-DK" dirty="0" smtClean="0">
                <a:solidFill>
                  <a:srgbClr val="1D3058"/>
                </a:solidFill>
                <a:latin typeface="Arial" panose="020B0604020202020204" pitchFamily="34" charset="0"/>
                <a:cs typeface="Arial" panose="020B0604020202020204" pitchFamily="34" charset="0"/>
              </a:rPr>
              <a:t>Gode netværk på kryds og tværs af Danmark, hvor man deler sine erfaringer, som kommer skolerne til gavn.</a:t>
            </a:r>
          </a:p>
          <a:p>
            <a:r>
              <a:rPr lang="da-DK" dirty="0" smtClean="0">
                <a:solidFill>
                  <a:srgbClr val="1D3058"/>
                </a:solidFill>
                <a:latin typeface="Arial" panose="020B0604020202020204" pitchFamily="34" charset="0"/>
                <a:cs typeface="Arial" panose="020B0604020202020204" pitchFamily="34" charset="0"/>
              </a:rPr>
              <a:t>Hjælp til de enkelte skoler på ad hoc basis, som er billigere, end hvis skolerne skulle hyre en </a:t>
            </a:r>
            <a:r>
              <a:rPr lang="da-DK" dirty="0" err="1" smtClean="0">
                <a:solidFill>
                  <a:srgbClr val="1D3058"/>
                </a:solidFill>
                <a:latin typeface="Arial" panose="020B0604020202020204" pitchFamily="34" charset="0"/>
                <a:cs typeface="Arial" panose="020B0604020202020204" pitchFamily="34" charset="0"/>
              </a:rPr>
              <a:t>konsultent</a:t>
            </a:r>
            <a:r>
              <a:rPr lang="da-DK" dirty="0" smtClean="0">
                <a:solidFill>
                  <a:srgbClr val="1D3058"/>
                </a:solidFill>
                <a:latin typeface="Arial" panose="020B0604020202020204" pitchFamily="34" charset="0"/>
                <a:cs typeface="Arial" panose="020B0604020202020204" pitchFamily="34" charset="0"/>
              </a:rPr>
              <a:t> i byen + vi kender skolerne.</a:t>
            </a:r>
            <a:br>
              <a:rPr lang="da-DK" dirty="0" smtClean="0">
                <a:solidFill>
                  <a:srgbClr val="1D3058"/>
                </a:solidFill>
                <a:latin typeface="Arial" panose="020B0604020202020204" pitchFamily="34" charset="0"/>
                <a:cs typeface="Arial" panose="020B0604020202020204" pitchFamily="34" charset="0"/>
              </a:rPr>
            </a:br>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22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Hvorfor samle indkøb</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85000" lnSpcReduction="10000"/>
          </a:bodyPr>
          <a:lstStyle/>
          <a:p>
            <a:pPr marL="514350" indent="-514350">
              <a:buFont typeface="+mj-lt"/>
              <a:buAutoNum type="arabicPeriod"/>
            </a:pPr>
            <a:r>
              <a:rPr lang="da-DK" dirty="0" smtClean="0">
                <a:solidFill>
                  <a:srgbClr val="1D3058"/>
                </a:solidFill>
                <a:latin typeface="Arial" panose="020B0604020202020204" pitchFamily="34" charset="0"/>
                <a:cs typeface="Arial" panose="020B0604020202020204" pitchFamily="34" charset="0"/>
              </a:rPr>
              <a:t>Højere volumen = bedre priser = besparelser </a:t>
            </a:r>
            <a:r>
              <a:rPr lang="da-DK" dirty="0" smtClean="0">
                <a:solidFill>
                  <a:srgbClr val="1D3058"/>
                </a:solidFill>
                <a:latin typeface="Arial" panose="020B0604020202020204" pitchFamily="34" charset="0"/>
                <a:cs typeface="Arial" panose="020B0604020202020204" pitchFamily="34" charset="0"/>
                <a:sym typeface="Wingdings" panose="05000000000000000000" pitchFamily="2" charset="2"/>
              </a:rPr>
              <a:t></a:t>
            </a:r>
          </a:p>
          <a:p>
            <a:pPr marL="514350" indent="-514350">
              <a:buFont typeface="+mj-lt"/>
              <a:buAutoNum type="arabicPeriod"/>
            </a:pPr>
            <a:r>
              <a:rPr lang="da-DK" dirty="0" smtClean="0">
                <a:solidFill>
                  <a:srgbClr val="1D3058"/>
                </a:solidFill>
                <a:latin typeface="Arial" panose="020B0604020202020204" pitchFamily="34" charset="0"/>
                <a:cs typeface="Arial" panose="020B0604020202020204" pitchFamily="34" charset="0"/>
                <a:sym typeface="Wingdings" panose="05000000000000000000" pitchFamily="2" charset="2"/>
              </a:rPr>
              <a:t>Jo flere vi går sammen = jo mere kan vi samle for at optimere og minimere tidsforbruget på det enkelte skoler, der ellers hver især skulle have udført opgaven = ressourceoptimering </a:t>
            </a:r>
          </a:p>
          <a:p>
            <a:pPr marL="514350" indent="-514350">
              <a:buFont typeface="+mj-lt"/>
              <a:buAutoNum type="arabicPeriod"/>
            </a:pPr>
            <a:r>
              <a:rPr lang="da-DK" dirty="0" smtClean="0">
                <a:solidFill>
                  <a:srgbClr val="1D3058"/>
                </a:solidFill>
                <a:latin typeface="Arial" panose="020B0604020202020204" pitchFamily="34" charset="0"/>
                <a:cs typeface="Arial" panose="020B0604020202020204" pitchFamily="34" charset="0"/>
                <a:sym typeface="Wingdings" panose="05000000000000000000" pitchFamily="2" charset="2"/>
              </a:rPr>
              <a:t>Viden bliver samlet = specialistfunktion samlet for skolerne, og vi kender skolernes behov </a:t>
            </a:r>
          </a:p>
          <a:p>
            <a:pPr marL="0" indent="0">
              <a:buNone/>
            </a:pPr>
            <a:endParaRPr lang="da-DK" dirty="0" smtClean="0">
              <a:solidFill>
                <a:srgbClr val="1D3058"/>
              </a:solidFill>
              <a:latin typeface="Arial" panose="020B0604020202020204" pitchFamily="34" charset="0"/>
              <a:cs typeface="Arial" panose="020B0604020202020204" pitchFamily="34" charset="0"/>
              <a:sym typeface="Wingdings" panose="05000000000000000000" pitchFamily="2" charset="2"/>
            </a:endParaRPr>
          </a:p>
          <a:p>
            <a:pPr marL="0" indent="0">
              <a:buNone/>
            </a:pPr>
            <a:r>
              <a:rPr lang="da-DK" dirty="0" smtClean="0">
                <a:solidFill>
                  <a:srgbClr val="1D3058"/>
                </a:solidFill>
                <a:latin typeface="Arial" panose="020B0604020202020204" pitchFamily="34" charset="0"/>
                <a:cs typeface="Arial" panose="020B0604020202020204" pitchFamily="34" charset="0"/>
                <a:sym typeface="Wingdings" panose="05000000000000000000" pitchFamily="2" charset="2"/>
              </a:rPr>
              <a:t>Fællesskabet er derfor til for at løfte de behov, som skolerne har brug for bliver løftet i fælles regi.</a:t>
            </a:r>
            <a:endParaRPr lang="da-DK" dirty="0" smtClean="0">
              <a:solidFill>
                <a:srgbClr val="1D3058"/>
              </a:solidFill>
              <a:latin typeface="Arial" panose="020B0604020202020204" pitchFamily="34" charset="0"/>
              <a:cs typeface="Arial" panose="020B0604020202020204" pitchFamily="34" charset="0"/>
            </a:endParaRPr>
          </a:p>
          <a:p>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804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3" name="Diagram 2"/>
          <p:cNvGraphicFramePr/>
          <p:nvPr>
            <p:extLst>
              <p:ext uri="{D42A27DB-BD31-4B8C-83A1-F6EECF244321}">
                <p14:modId xmlns:p14="http://schemas.microsoft.com/office/powerpoint/2010/main" val="2762281468"/>
              </p:ext>
            </p:extLst>
          </p:nvPr>
        </p:nvGraphicFramePr>
        <p:xfrm>
          <a:off x="-974" y="20963"/>
          <a:ext cx="9143999" cy="6837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Venstrebuet pil 3"/>
          <p:cNvSpPr/>
          <p:nvPr/>
        </p:nvSpPr>
        <p:spPr>
          <a:xfrm rot="10800000" flipH="1">
            <a:off x="6516216" y="1196752"/>
            <a:ext cx="1656184" cy="4464496"/>
          </a:xfrm>
          <a:prstGeom prst="curvedLeftArrow">
            <a:avLst>
              <a:gd name="adj1" fmla="val 25000"/>
              <a:gd name="adj2" fmla="val 50000"/>
              <a:gd name="adj3" fmla="val 218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Tree>
    <p:extLst>
      <p:ext uri="{BB962C8B-B14F-4D97-AF65-F5344CB8AC3E}">
        <p14:creationId xmlns:p14="http://schemas.microsoft.com/office/powerpoint/2010/main" val="2739732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smtClean="0">
                <a:solidFill>
                  <a:srgbClr val="1D3058"/>
                </a:solidFill>
                <a:latin typeface="Arial" panose="020B0604020202020204" pitchFamily="34" charset="0"/>
                <a:cs typeface="Arial" panose="020B0604020202020204" pitchFamily="34" charset="0"/>
              </a:rPr>
              <a:t>Tak for i dag </a:t>
            </a:r>
            <a:r>
              <a:rPr lang="da-DK" b="1" dirty="0" smtClean="0">
                <a:solidFill>
                  <a:srgbClr val="1D3058"/>
                </a:solidFill>
                <a:latin typeface="Arial" panose="020B0604020202020204" pitchFamily="34" charset="0"/>
                <a:cs typeface="Arial" panose="020B0604020202020204" pitchFamily="34" charset="0"/>
                <a:sym typeface="Wingdings" panose="05000000000000000000" pitchFamily="2" charset="2"/>
              </a:rPr>
              <a:t></a:t>
            </a:r>
            <a:br>
              <a:rPr lang="da-DK" b="1" dirty="0" smtClean="0">
                <a:solidFill>
                  <a:srgbClr val="1D3058"/>
                </a:solidFill>
                <a:latin typeface="Arial" panose="020B0604020202020204" pitchFamily="34" charset="0"/>
                <a:cs typeface="Arial" panose="020B0604020202020204" pitchFamily="34" charset="0"/>
                <a:sym typeface="Wingdings" panose="05000000000000000000" pitchFamily="2" charset="2"/>
              </a:rPr>
            </a:br>
            <a:r>
              <a:rPr lang="da-DK" sz="1600" b="1" i="1" dirty="0" smtClean="0">
                <a:solidFill>
                  <a:srgbClr val="1D3058"/>
                </a:solidFill>
                <a:latin typeface="Arial" panose="020B0604020202020204" pitchFamily="34" charset="0"/>
                <a:cs typeface="Arial" panose="020B0604020202020204" pitchFamily="34" charset="0"/>
                <a:sym typeface="Wingdings" panose="05000000000000000000" pitchFamily="2" charset="2"/>
              </a:rPr>
              <a:t>”Samarbejde er vejen frem”</a:t>
            </a:r>
            <a:endParaRPr lang="da-DK" b="1" i="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a:bodyPr>
          <a:lstStyle/>
          <a:p>
            <a:pPr marL="0" indent="0" algn="ctr">
              <a:buNone/>
            </a:pPr>
            <a:r>
              <a:rPr lang="da-DK" sz="25000" dirty="0" smtClean="0">
                <a:solidFill>
                  <a:srgbClr val="1D3058"/>
                </a:solidFill>
                <a:latin typeface="Arial" panose="020B0604020202020204" pitchFamily="34" charset="0"/>
                <a:cs typeface="Arial" panose="020B0604020202020204" pitchFamily="34" charset="0"/>
              </a:rPr>
              <a:t>?</a:t>
            </a: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431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Lidt baggrund</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7500" lnSpcReduction="20000"/>
          </a:bodyPr>
          <a:lstStyle/>
          <a:p>
            <a:r>
              <a:rPr lang="da-DK" b="1" dirty="0" smtClean="0">
                <a:solidFill>
                  <a:srgbClr val="1D3058"/>
                </a:solidFill>
                <a:latin typeface="Arial" panose="020B0604020202020204" pitchFamily="34" charset="0"/>
                <a:cs typeface="Arial" panose="020B0604020202020204" pitchFamily="34" charset="0"/>
              </a:rPr>
              <a:t>Etablering af indkøbsfællesskaberne:</a:t>
            </a:r>
          </a:p>
          <a:p>
            <a:pPr lvl="1"/>
            <a:r>
              <a:rPr lang="da-DK" dirty="0" smtClean="0">
                <a:solidFill>
                  <a:srgbClr val="1D3058"/>
                </a:solidFill>
                <a:latin typeface="Arial" panose="020B0604020202020204" pitchFamily="34" charset="0"/>
                <a:cs typeface="Arial" panose="020B0604020202020204" pitchFamily="34" charset="0"/>
              </a:rPr>
              <a:t>Bekendtgørelse om administrative fællesskaber mellem uddannelsesinstitutioner på </a:t>
            </a:r>
            <a:r>
              <a:rPr lang="da-DK" dirty="0">
                <a:solidFill>
                  <a:srgbClr val="1D3058"/>
                </a:solidFill>
                <a:latin typeface="Arial" panose="020B0604020202020204" pitchFamily="34" charset="0"/>
                <a:cs typeface="Arial" panose="020B0604020202020204" pitchFamily="34" charset="0"/>
              </a:rPr>
              <a:t>Undervisningsministeriets ressortområde </a:t>
            </a:r>
            <a:endParaRPr lang="da-DK" dirty="0" smtClean="0">
              <a:solidFill>
                <a:srgbClr val="1D3058"/>
              </a:solidFill>
              <a:latin typeface="Arial" panose="020B0604020202020204" pitchFamily="34" charset="0"/>
              <a:cs typeface="Arial" panose="020B0604020202020204" pitchFamily="34" charset="0"/>
            </a:endParaRPr>
          </a:p>
          <a:p>
            <a:pPr lvl="1"/>
            <a:r>
              <a:rPr lang="da-DK" dirty="0" smtClean="0">
                <a:solidFill>
                  <a:srgbClr val="1D3058"/>
                </a:solidFill>
                <a:latin typeface="Arial" panose="020B0604020202020204" pitchFamily="34" charset="0"/>
                <a:cs typeface="Arial" panose="020B0604020202020204" pitchFamily="34" charset="0"/>
              </a:rPr>
              <a:t>Bekendtgørelsen gælder for:</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Institutioner for almengymnasiale uddannelser og almen voksenuddannelse</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Institutioner for erhvervsrettet uddannelse</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Professionshøjskoler og ingeniørhøjskoler</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Erhvervsakademier</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Medie- og journalisthøjskolen.</a:t>
            </a:r>
          </a:p>
          <a:p>
            <a:pPr marL="1371600" lvl="2" indent="-514350">
              <a:buFont typeface="+mj-lt"/>
              <a:buAutoNum type="arabicParenR"/>
            </a:pPr>
            <a:r>
              <a:rPr lang="da-DK" dirty="0" smtClean="0">
                <a:solidFill>
                  <a:srgbClr val="1D3058"/>
                </a:solidFill>
                <a:latin typeface="Arial" panose="020B0604020202020204" pitchFamily="34" charset="0"/>
                <a:cs typeface="Arial" panose="020B0604020202020204" pitchFamily="34" charset="0"/>
              </a:rPr>
              <a:t>Private gymnasieskoler, studenterkurser og kurser til højere forberedelseseksamen (hf-kurser)</a:t>
            </a:r>
          </a:p>
          <a:p>
            <a:pPr lvl="1"/>
            <a:r>
              <a:rPr lang="da-DK" dirty="0" smtClean="0">
                <a:solidFill>
                  <a:srgbClr val="1D3058"/>
                </a:solidFill>
                <a:latin typeface="Arial" panose="020B0604020202020204" pitchFamily="34" charset="0"/>
                <a:cs typeface="Arial" panose="020B0604020202020204" pitchFamily="34" charset="0"/>
                <a:hlinkClick r:id="rId2"/>
              </a:rPr>
              <a:t>https://www.retsinformation.dk/Forms/R0710.aspx?id=123404</a:t>
            </a:r>
            <a:r>
              <a:rPr lang="da-DK" dirty="0" smtClean="0">
                <a:solidFill>
                  <a:srgbClr val="1D3058"/>
                </a:solidFill>
                <a:latin typeface="Arial" panose="020B0604020202020204" pitchFamily="34" charset="0"/>
                <a:cs typeface="Arial" panose="020B0604020202020204" pitchFamily="34" charset="0"/>
              </a:rPr>
              <a:t> </a:t>
            </a: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42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solidFill>
                  <a:srgbClr val="1D3058"/>
                </a:solidFill>
                <a:latin typeface="Arial" panose="020B0604020202020204" pitchFamily="34" charset="0"/>
                <a:cs typeface="Arial" panose="020B0604020202020204" pitchFamily="34" charset="0"/>
              </a:rPr>
              <a:t>Lidt baggrund</a:t>
            </a:r>
          </a:p>
        </p:txBody>
      </p:sp>
      <p:sp>
        <p:nvSpPr>
          <p:cNvPr id="3" name="Pladsholder til indhold 2"/>
          <p:cNvSpPr>
            <a:spLocks noGrp="1"/>
          </p:cNvSpPr>
          <p:nvPr>
            <p:ph idx="1"/>
          </p:nvPr>
        </p:nvSpPr>
        <p:spPr/>
        <p:txBody>
          <a:bodyPr>
            <a:normAutofit fontScale="92500" lnSpcReduction="10000"/>
          </a:bodyPr>
          <a:lstStyle/>
          <a:p>
            <a:r>
              <a:rPr lang="da-DK" b="1" dirty="0">
                <a:solidFill>
                  <a:srgbClr val="1D3058"/>
                </a:solidFill>
                <a:latin typeface="Arial" panose="020B0604020202020204" pitchFamily="34" charset="0"/>
                <a:cs typeface="Arial" panose="020B0604020202020204" pitchFamily="34" charset="0"/>
              </a:rPr>
              <a:t>Etablering af indkøbsfællesskaberne</a:t>
            </a:r>
            <a:r>
              <a:rPr lang="da-DK" b="1" dirty="0" smtClean="0">
                <a:solidFill>
                  <a:srgbClr val="1D3058"/>
                </a:solidFill>
                <a:latin typeface="Arial" panose="020B0604020202020204" pitchFamily="34" charset="0"/>
                <a:cs typeface="Arial" panose="020B0604020202020204" pitchFamily="34" charset="0"/>
              </a:rPr>
              <a:t>:</a:t>
            </a:r>
          </a:p>
          <a:p>
            <a:pPr lvl="1"/>
            <a:r>
              <a:rPr lang="da-DK" dirty="0">
                <a:solidFill>
                  <a:srgbClr val="1D3058"/>
                </a:solidFill>
                <a:latin typeface="Arial" panose="020B0604020202020204" pitchFamily="34" charset="0"/>
                <a:cs typeface="Arial" panose="020B0604020202020204" pitchFamily="34" charset="0"/>
              </a:rPr>
              <a:t>Undervisningsministeriets rapporter fra 2007-2009</a:t>
            </a:r>
          </a:p>
          <a:p>
            <a:pPr lvl="1"/>
            <a:r>
              <a:rPr lang="da-DK" dirty="0">
                <a:solidFill>
                  <a:srgbClr val="1D3058"/>
                </a:solidFill>
                <a:latin typeface="Arial" panose="020B0604020202020204" pitchFamily="34" charset="0"/>
                <a:cs typeface="Arial" panose="020B0604020202020204" pitchFamily="34" charset="0"/>
              </a:rPr>
              <a:t>Arbejdsgrupperne i UVM så på opgaver, der blev vurderet egnet til varetagelse i administrative fællesskaber:</a:t>
            </a:r>
          </a:p>
          <a:p>
            <a:pPr lvl="2"/>
            <a:r>
              <a:rPr lang="da-DK" dirty="0">
                <a:solidFill>
                  <a:srgbClr val="1D3058"/>
                </a:solidFill>
                <a:latin typeface="Arial" panose="020B0604020202020204" pitchFamily="34" charset="0"/>
                <a:cs typeface="Arial" panose="020B0604020202020204" pitchFamily="34" charset="0"/>
              </a:rPr>
              <a:t>Økonomi og Planlægning</a:t>
            </a:r>
          </a:p>
          <a:p>
            <a:pPr lvl="2"/>
            <a:r>
              <a:rPr lang="da-DK" dirty="0">
                <a:solidFill>
                  <a:srgbClr val="1D3058"/>
                </a:solidFill>
                <a:latin typeface="Arial" panose="020B0604020202020204" pitchFamily="34" charset="0"/>
                <a:cs typeface="Arial" panose="020B0604020202020204" pitchFamily="34" charset="0"/>
              </a:rPr>
              <a:t>Løn og Personale</a:t>
            </a:r>
          </a:p>
          <a:p>
            <a:pPr lvl="2"/>
            <a:r>
              <a:rPr lang="da-DK" dirty="0">
                <a:solidFill>
                  <a:srgbClr val="1D3058"/>
                </a:solidFill>
                <a:latin typeface="Arial" panose="020B0604020202020204" pitchFamily="34" charset="0"/>
                <a:cs typeface="Arial" panose="020B0604020202020204" pitchFamily="34" charset="0"/>
              </a:rPr>
              <a:t>IT</a:t>
            </a:r>
          </a:p>
          <a:p>
            <a:pPr lvl="2"/>
            <a:r>
              <a:rPr lang="da-DK" dirty="0">
                <a:solidFill>
                  <a:srgbClr val="1D3058"/>
                </a:solidFill>
                <a:latin typeface="Arial" panose="020B0604020202020204" pitchFamily="34" charset="0"/>
                <a:cs typeface="Arial" panose="020B0604020202020204" pitchFamily="34" charset="0"/>
              </a:rPr>
              <a:t>Indkøb</a:t>
            </a:r>
          </a:p>
          <a:p>
            <a:pPr lvl="2"/>
            <a:r>
              <a:rPr lang="da-DK" dirty="0">
                <a:solidFill>
                  <a:srgbClr val="1D3058"/>
                </a:solidFill>
                <a:latin typeface="Arial" panose="020B0604020202020204" pitchFamily="34" charset="0"/>
                <a:cs typeface="Arial" panose="020B0604020202020204" pitchFamily="34" charset="0"/>
              </a:rPr>
              <a:t>Bygning og Service </a:t>
            </a:r>
          </a:p>
          <a:p>
            <a:endParaRPr lang="da-DK" b="1" dirty="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06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Lidt baggrund</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7500" lnSpcReduction="20000"/>
          </a:bodyPr>
          <a:lstStyle/>
          <a:p>
            <a:pPr lvl="1">
              <a:buFont typeface="Arial" panose="020B0604020202020204" pitchFamily="34" charset="0"/>
              <a:buChar char="•"/>
            </a:pPr>
            <a:r>
              <a:rPr lang="da-DK" b="1" dirty="0" smtClean="0">
                <a:solidFill>
                  <a:srgbClr val="1D3058"/>
                </a:solidFill>
                <a:latin typeface="Arial" panose="020B0604020202020204" pitchFamily="34" charset="0"/>
                <a:cs typeface="Arial" panose="020B0604020202020204" pitchFamily="34" charset="0"/>
              </a:rPr>
              <a:t>Årsag til etableringen:</a:t>
            </a:r>
          </a:p>
          <a:p>
            <a:pPr lvl="2">
              <a:buFontTx/>
              <a:buChar char="-"/>
            </a:pPr>
            <a:r>
              <a:rPr lang="da-DK" dirty="0" smtClean="0">
                <a:solidFill>
                  <a:srgbClr val="1D3058"/>
                </a:solidFill>
                <a:latin typeface="Arial" panose="020B0604020202020204" pitchFamily="34" charset="0"/>
                <a:cs typeface="Arial" panose="020B0604020202020204" pitchFamily="34" charset="0"/>
              </a:rPr>
              <a:t>Effektivisere </a:t>
            </a:r>
            <a:r>
              <a:rPr lang="da-DK" dirty="0">
                <a:solidFill>
                  <a:srgbClr val="1D3058"/>
                </a:solidFill>
                <a:latin typeface="Arial" panose="020B0604020202020204" pitchFamily="34" charset="0"/>
                <a:cs typeface="Arial" panose="020B0604020202020204" pitchFamily="34" charset="0"/>
              </a:rPr>
              <a:t>den administrative </a:t>
            </a:r>
            <a:r>
              <a:rPr lang="da-DK" dirty="0" smtClean="0">
                <a:solidFill>
                  <a:srgbClr val="1D3058"/>
                </a:solidFill>
                <a:latin typeface="Arial" panose="020B0604020202020204" pitchFamily="34" charset="0"/>
                <a:cs typeface="Arial" panose="020B0604020202020204" pitchFamily="34" charset="0"/>
              </a:rPr>
              <a:t>opgavevaretagelse,</a:t>
            </a:r>
          </a:p>
          <a:p>
            <a:pPr lvl="2">
              <a:buFontTx/>
              <a:buChar char="-"/>
            </a:pPr>
            <a:r>
              <a:rPr lang="da-DK" dirty="0" smtClean="0">
                <a:solidFill>
                  <a:srgbClr val="1D3058"/>
                </a:solidFill>
                <a:latin typeface="Arial" panose="020B0604020202020204" pitchFamily="34" charset="0"/>
                <a:cs typeface="Arial" panose="020B0604020202020204" pitchFamily="34" charset="0"/>
              </a:rPr>
              <a:t>Muliggøre dannelse </a:t>
            </a:r>
            <a:r>
              <a:rPr lang="da-DK" dirty="0">
                <a:solidFill>
                  <a:srgbClr val="1D3058"/>
                </a:solidFill>
                <a:latin typeface="Arial" panose="020B0604020202020204" pitchFamily="34" charset="0"/>
                <a:cs typeface="Arial" panose="020B0604020202020204" pitchFamily="34" charset="0"/>
              </a:rPr>
              <a:t>af stærkere faglige miljøer på det administrative </a:t>
            </a:r>
            <a:r>
              <a:rPr lang="da-DK" dirty="0" smtClean="0">
                <a:solidFill>
                  <a:srgbClr val="1D3058"/>
                </a:solidFill>
                <a:latin typeface="Arial" panose="020B0604020202020204" pitchFamily="34" charset="0"/>
                <a:cs typeface="Arial" panose="020B0604020202020204" pitchFamily="34" charset="0"/>
              </a:rPr>
              <a:t>område, samt</a:t>
            </a:r>
          </a:p>
          <a:p>
            <a:pPr lvl="2">
              <a:buFontTx/>
              <a:buChar char="-"/>
            </a:pPr>
            <a:r>
              <a:rPr lang="da-DK" dirty="0" smtClean="0">
                <a:solidFill>
                  <a:srgbClr val="1D3058"/>
                </a:solidFill>
                <a:latin typeface="Arial" panose="020B0604020202020204" pitchFamily="34" charset="0"/>
                <a:cs typeface="Arial" panose="020B0604020202020204" pitchFamily="34" charset="0"/>
              </a:rPr>
              <a:t>Øge kvaliteten i den administrative opgavevaretagelse</a:t>
            </a:r>
            <a:endParaRPr lang="da-DK" dirty="0">
              <a:solidFill>
                <a:srgbClr val="1D3058"/>
              </a:solidFill>
              <a:latin typeface="Arial" panose="020B0604020202020204" pitchFamily="34" charset="0"/>
              <a:cs typeface="Arial" panose="020B0604020202020204" pitchFamily="34" charset="0"/>
            </a:endParaRPr>
          </a:p>
          <a:p>
            <a:pPr marL="914400" lvl="2" indent="0">
              <a:buNone/>
            </a:pPr>
            <a:endParaRPr lang="da-DK" dirty="0" smtClean="0">
              <a:solidFill>
                <a:srgbClr val="1D3058"/>
              </a:solidFill>
              <a:latin typeface="Arial" panose="020B0604020202020204" pitchFamily="34" charset="0"/>
              <a:cs typeface="Arial" panose="020B0604020202020204" pitchFamily="34" charset="0"/>
            </a:endParaRPr>
          </a:p>
          <a:p>
            <a:pPr marL="914400" lvl="2" indent="0">
              <a:buNone/>
            </a:pPr>
            <a:r>
              <a:rPr lang="da-DK" dirty="0" smtClean="0">
                <a:solidFill>
                  <a:srgbClr val="1D3058"/>
                </a:solidFill>
                <a:latin typeface="Arial" panose="020B0604020202020204" pitchFamily="34" charset="0"/>
                <a:cs typeface="Arial" panose="020B0604020202020204" pitchFamily="34" charset="0"/>
              </a:rPr>
              <a:t>Frivillig model, hvor bestyrelser og ledelser på skolerne selv beslutter om, og hvordan man i givet fald ønsker at indgå i fællesskaber</a:t>
            </a:r>
          </a:p>
          <a:p>
            <a:pPr marL="914400" lvl="2" indent="0">
              <a:buNone/>
            </a:pPr>
            <a:endParaRPr lang="da-DK" dirty="0" smtClean="0">
              <a:solidFill>
                <a:srgbClr val="1D3058"/>
              </a:solidFill>
              <a:latin typeface="Arial" panose="020B0604020202020204" pitchFamily="34" charset="0"/>
              <a:cs typeface="Arial" panose="020B0604020202020204" pitchFamily="34" charset="0"/>
            </a:endParaRPr>
          </a:p>
          <a:p>
            <a:pPr marL="914400" lvl="2" indent="0">
              <a:buNone/>
            </a:pPr>
            <a:r>
              <a:rPr lang="da-DK" dirty="0" smtClean="0">
                <a:solidFill>
                  <a:srgbClr val="1D3058"/>
                </a:solidFill>
                <a:latin typeface="Arial" panose="020B0604020202020204" pitchFamily="34" charset="0"/>
                <a:cs typeface="Arial" panose="020B0604020202020204" pitchFamily="34" charset="0"/>
              </a:rPr>
              <a:t>Læs mere på:</a:t>
            </a:r>
          </a:p>
          <a:p>
            <a:pPr lvl="2"/>
            <a:r>
              <a:rPr lang="da-DK" dirty="0">
                <a:solidFill>
                  <a:srgbClr val="1D3058"/>
                </a:solidFill>
                <a:latin typeface="Arial" panose="020B0604020202020204" pitchFamily="34" charset="0"/>
                <a:cs typeface="Arial" panose="020B0604020202020204" pitchFamily="34" charset="0"/>
                <a:hlinkClick r:id="rId2"/>
              </a:rPr>
              <a:t>https://</a:t>
            </a:r>
            <a:r>
              <a:rPr lang="da-DK" dirty="0" smtClean="0">
                <a:solidFill>
                  <a:srgbClr val="1D3058"/>
                </a:solidFill>
                <a:latin typeface="Arial" panose="020B0604020202020204" pitchFamily="34" charset="0"/>
                <a:cs typeface="Arial" panose="020B0604020202020204" pitchFamily="34" charset="0"/>
                <a:hlinkClick r:id="rId2"/>
              </a:rPr>
              <a:t>www.uvm.dk/Uddannelser/Paa-tvaers-af-uddannelserne/Institutionsudvikling-og-institutionsstruktur/Administrative-faellesskaber</a:t>
            </a:r>
            <a:endParaRPr lang="da-DK" dirty="0" smtClean="0">
              <a:solidFill>
                <a:srgbClr val="1D3058"/>
              </a:solidFill>
              <a:latin typeface="Arial" panose="020B0604020202020204" pitchFamily="34" charset="0"/>
              <a:cs typeface="Arial" panose="020B0604020202020204" pitchFamily="34" charset="0"/>
            </a:endParaRPr>
          </a:p>
          <a:p>
            <a:pPr lvl="2"/>
            <a:r>
              <a:rPr lang="da-DK" dirty="0" smtClean="0">
                <a:solidFill>
                  <a:srgbClr val="1D3058"/>
                </a:solidFill>
                <a:latin typeface="Arial" panose="020B0604020202020204" pitchFamily="34" charset="0"/>
                <a:cs typeface="Arial" panose="020B0604020202020204" pitchFamily="34" charset="0"/>
                <a:hlinkClick r:id="rId3"/>
              </a:rPr>
              <a:t>https</a:t>
            </a:r>
            <a:r>
              <a:rPr lang="da-DK" dirty="0">
                <a:solidFill>
                  <a:srgbClr val="1D3058"/>
                </a:solidFill>
                <a:latin typeface="Arial" panose="020B0604020202020204" pitchFamily="34" charset="0"/>
                <a:cs typeface="Arial" panose="020B0604020202020204" pitchFamily="34" charset="0"/>
                <a:hlinkClick r:id="rId3"/>
              </a:rPr>
              <a:t>://www.uvm.dk/~/media/UVM/Filer/Adm/PDF08/Struktur_udbud/081219_introduktion_adm_faelles_rapport.pdf</a:t>
            </a:r>
            <a:r>
              <a:rPr lang="da-DK" dirty="0">
                <a:solidFill>
                  <a:srgbClr val="1D3058"/>
                </a:solidFill>
                <a:latin typeface="Arial" panose="020B0604020202020204" pitchFamily="34" charset="0"/>
                <a:cs typeface="Arial" panose="020B0604020202020204" pitchFamily="34" charset="0"/>
              </a:rPr>
              <a:t> </a:t>
            </a:r>
          </a:p>
          <a:p>
            <a:pPr marL="0" indent="0">
              <a:buNone/>
            </a:pPr>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09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Overblik</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a:bodyPr>
          <a:lstStyle/>
          <a:p>
            <a:r>
              <a:rPr lang="da-DK" b="1" dirty="0">
                <a:solidFill>
                  <a:srgbClr val="1D3058"/>
                </a:solidFill>
                <a:latin typeface="Arial" panose="020B0604020202020204" pitchFamily="34" charset="0"/>
                <a:cs typeface="Arial" panose="020B0604020202020204" pitchFamily="34" charset="0"/>
              </a:rPr>
              <a:t>Indkøbsfællesskaberne i Danmark:</a:t>
            </a:r>
          </a:p>
          <a:p>
            <a:pPr lvl="1"/>
            <a:r>
              <a:rPr lang="da-DK" dirty="0">
                <a:solidFill>
                  <a:srgbClr val="1D3058"/>
                </a:solidFill>
                <a:latin typeface="Arial" panose="020B0604020202020204" pitchFamily="34" charset="0"/>
                <a:cs typeface="Arial" panose="020B0604020202020204" pitchFamily="34" charset="0"/>
              </a:rPr>
              <a:t>Indenfor </a:t>
            </a:r>
            <a:r>
              <a:rPr lang="da-DK" dirty="0" smtClean="0">
                <a:solidFill>
                  <a:srgbClr val="1D3058"/>
                </a:solidFill>
                <a:latin typeface="Arial" panose="020B0604020202020204" pitchFamily="34" charset="0"/>
                <a:cs typeface="Arial" panose="020B0604020202020204" pitchFamily="34" charset="0"/>
              </a:rPr>
              <a:t>erhvervs-, kombinations, SOSU-skoler og akademier </a:t>
            </a:r>
            <a:r>
              <a:rPr lang="da-DK" dirty="0">
                <a:solidFill>
                  <a:srgbClr val="1D3058"/>
                </a:solidFill>
                <a:latin typeface="Arial" panose="020B0604020202020204" pitchFamily="34" charset="0"/>
                <a:cs typeface="Arial" panose="020B0604020202020204" pitchFamily="34" charset="0"/>
              </a:rPr>
              <a:t>– flere </a:t>
            </a:r>
            <a:r>
              <a:rPr lang="da-DK" dirty="0" smtClean="0">
                <a:solidFill>
                  <a:srgbClr val="1D3058"/>
                </a:solidFill>
                <a:latin typeface="Arial" panose="020B0604020202020204" pitchFamily="34" charset="0"/>
                <a:cs typeface="Arial" panose="020B0604020202020204" pitchFamily="34" charset="0"/>
              </a:rPr>
              <a:t>fællesskaber</a:t>
            </a:r>
          </a:p>
          <a:p>
            <a:pPr lvl="2"/>
            <a:r>
              <a:rPr lang="da-DK" dirty="0" smtClean="0">
                <a:solidFill>
                  <a:srgbClr val="1D3058"/>
                </a:solidFill>
                <a:latin typeface="Arial" panose="020B0604020202020204" pitchFamily="34" charset="0"/>
                <a:cs typeface="Arial" panose="020B0604020202020204" pitchFamily="34" charset="0"/>
              </a:rPr>
              <a:t>F.eks. Indkøbsfællesskabet Nord, </a:t>
            </a:r>
            <a:r>
              <a:rPr lang="da-DK" dirty="0" err="1" smtClean="0">
                <a:solidFill>
                  <a:srgbClr val="1D3058"/>
                </a:solidFill>
                <a:latin typeface="Arial" panose="020B0604020202020204" pitchFamily="34" charset="0"/>
                <a:cs typeface="Arial" panose="020B0604020202020204" pitchFamily="34" charset="0"/>
              </a:rPr>
              <a:t>Tradium</a:t>
            </a:r>
            <a:r>
              <a:rPr lang="da-DK" dirty="0" smtClean="0">
                <a:solidFill>
                  <a:srgbClr val="1D3058"/>
                </a:solidFill>
                <a:latin typeface="Arial" panose="020B0604020202020204" pitchFamily="34" charset="0"/>
                <a:cs typeface="Arial" panose="020B0604020202020204" pitchFamily="34" charset="0"/>
              </a:rPr>
              <a:t>, Indkøbsfællesskabet </a:t>
            </a:r>
            <a:r>
              <a:rPr lang="da-DK" dirty="0" err="1" smtClean="0">
                <a:solidFill>
                  <a:srgbClr val="1D3058"/>
                </a:solidFill>
                <a:latin typeface="Arial" panose="020B0604020202020204" pitchFamily="34" charset="0"/>
                <a:cs typeface="Arial" panose="020B0604020202020204" pitchFamily="34" charset="0"/>
              </a:rPr>
              <a:t>Mercantec</a:t>
            </a:r>
            <a:r>
              <a:rPr lang="da-DK" dirty="0" smtClean="0">
                <a:solidFill>
                  <a:srgbClr val="1D3058"/>
                </a:solidFill>
                <a:latin typeface="Arial" panose="020B0604020202020204" pitchFamily="34" charset="0"/>
                <a:cs typeface="Arial" panose="020B0604020202020204" pitchFamily="34" charset="0"/>
              </a:rPr>
              <a:t>, </a:t>
            </a:r>
            <a:r>
              <a:rPr lang="da-DK" dirty="0" err="1" smtClean="0">
                <a:solidFill>
                  <a:srgbClr val="1D3058"/>
                </a:solidFill>
                <a:latin typeface="Arial" panose="020B0604020202020204" pitchFamily="34" charset="0"/>
                <a:cs typeface="Arial" panose="020B0604020202020204" pitchFamily="34" charset="0"/>
              </a:rPr>
              <a:t>Ifirs</a:t>
            </a:r>
            <a:r>
              <a:rPr lang="da-DK" dirty="0" smtClean="0">
                <a:solidFill>
                  <a:srgbClr val="1D3058"/>
                </a:solidFill>
                <a:latin typeface="Arial" panose="020B0604020202020204" pitchFamily="34" charset="0"/>
                <a:cs typeface="Arial" panose="020B0604020202020204" pitchFamily="34" charset="0"/>
              </a:rPr>
              <a:t> og Indkøbsfællesskabet Sjælland</a:t>
            </a:r>
            <a:endParaRPr lang="da-DK" dirty="0">
              <a:solidFill>
                <a:srgbClr val="1D3058"/>
              </a:solidFill>
              <a:latin typeface="Arial" panose="020B0604020202020204" pitchFamily="34" charset="0"/>
              <a:cs typeface="Arial" panose="020B0604020202020204" pitchFamily="34" charset="0"/>
            </a:endParaRPr>
          </a:p>
          <a:p>
            <a:pPr lvl="1"/>
            <a:r>
              <a:rPr lang="da-DK" dirty="0">
                <a:solidFill>
                  <a:srgbClr val="1D3058"/>
                </a:solidFill>
                <a:latin typeface="Arial" panose="020B0604020202020204" pitchFamily="34" charset="0"/>
                <a:cs typeface="Arial" panose="020B0604020202020204" pitchFamily="34" charset="0"/>
              </a:rPr>
              <a:t>Indenfor gymnasier – flere </a:t>
            </a:r>
            <a:r>
              <a:rPr lang="da-DK" dirty="0" smtClean="0">
                <a:solidFill>
                  <a:srgbClr val="1D3058"/>
                </a:solidFill>
                <a:latin typeface="Arial" panose="020B0604020202020204" pitchFamily="34" charset="0"/>
                <a:cs typeface="Arial" panose="020B0604020202020204" pitchFamily="34" charset="0"/>
              </a:rPr>
              <a:t>fællesskaber</a:t>
            </a:r>
          </a:p>
          <a:p>
            <a:pPr lvl="2"/>
            <a:r>
              <a:rPr lang="da-DK" dirty="0" smtClean="0">
                <a:solidFill>
                  <a:srgbClr val="1D3058"/>
                </a:solidFill>
                <a:latin typeface="Arial" panose="020B0604020202020204" pitchFamily="34" charset="0"/>
                <a:cs typeface="Arial" panose="020B0604020202020204" pitchFamily="34" charset="0"/>
              </a:rPr>
              <a:t>F.eks. Gymnasiernes Fællesindkøb og Gymnasiefællesskabet</a:t>
            </a:r>
            <a:endParaRPr lang="da-DK" dirty="0">
              <a:solidFill>
                <a:srgbClr val="1D3058"/>
              </a:solidFill>
              <a:latin typeface="Arial" panose="020B0604020202020204" pitchFamily="34" charset="0"/>
              <a:cs typeface="Arial" panose="020B0604020202020204" pitchFamily="34" charset="0"/>
            </a:endParaRPr>
          </a:p>
          <a:p>
            <a:pPr marL="0" indent="0">
              <a:buNone/>
            </a:pPr>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098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smtClean="0">
                <a:solidFill>
                  <a:srgbClr val="1D3058"/>
                </a:solidFill>
                <a:latin typeface="Arial" panose="020B0604020202020204" pitchFamily="34" charset="0"/>
                <a:cs typeface="Arial" panose="020B0604020202020204" pitchFamily="34" charset="0"/>
              </a:rPr>
              <a:t>Indkøbsfællesskabet Sjælland	</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a:bodyPr>
          <a:lstStyle/>
          <a:p>
            <a:pPr>
              <a:buFontTx/>
              <a:buChar char="-"/>
            </a:pPr>
            <a:r>
              <a:rPr lang="da-DK" dirty="0" smtClean="0">
                <a:solidFill>
                  <a:srgbClr val="1D3058"/>
                </a:solidFill>
                <a:latin typeface="Arial" panose="020B0604020202020204" pitchFamily="34" charset="0"/>
                <a:cs typeface="Arial" panose="020B0604020202020204" pitchFamily="34" charset="0"/>
              </a:rPr>
              <a:t>Blev etableret i 2009</a:t>
            </a:r>
          </a:p>
          <a:p>
            <a:pPr>
              <a:buFontTx/>
              <a:buChar char="-"/>
            </a:pPr>
            <a:r>
              <a:rPr lang="da-DK" dirty="0" smtClean="0">
                <a:solidFill>
                  <a:srgbClr val="1D3058"/>
                </a:solidFill>
                <a:latin typeface="Arial" panose="020B0604020202020204" pitchFamily="34" charset="0"/>
                <a:cs typeface="Arial" panose="020B0604020202020204" pitchFamily="34" charset="0"/>
              </a:rPr>
              <a:t>11 medlemsskoler</a:t>
            </a:r>
          </a:p>
          <a:p>
            <a:pPr>
              <a:buFontTx/>
              <a:buChar char="-"/>
            </a:pPr>
            <a:r>
              <a:rPr lang="da-DK" dirty="0" smtClean="0">
                <a:solidFill>
                  <a:srgbClr val="1D3058"/>
                </a:solidFill>
                <a:latin typeface="Arial" panose="020B0604020202020204" pitchFamily="34" charset="0"/>
                <a:cs typeface="Arial" panose="020B0604020202020204" pitchFamily="34" charset="0"/>
              </a:rPr>
              <a:t>Arbejder efter samarbejdsmodellen under en styregruppe. Værtsinstitution (Selandia) og et antal partnere (10 medlemsskoler)</a:t>
            </a:r>
          </a:p>
          <a:p>
            <a:pPr>
              <a:buFontTx/>
              <a:buChar char="-"/>
            </a:pPr>
            <a:r>
              <a:rPr lang="da-DK" dirty="0" smtClean="0">
                <a:solidFill>
                  <a:srgbClr val="1D3058"/>
                </a:solidFill>
                <a:latin typeface="Arial" panose="020B0604020202020204" pitchFamily="34" charset="0"/>
                <a:cs typeface="Arial" panose="020B0604020202020204" pitchFamily="34" charset="0"/>
              </a:rPr>
              <a:t>3 ansatte</a:t>
            </a:r>
          </a:p>
          <a:p>
            <a:pPr>
              <a:buFontTx/>
              <a:buChar char="-"/>
            </a:pPr>
            <a:r>
              <a:rPr lang="da-DK" dirty="0" smtClean="0">
                <a:solidFill>
                  <a:srgbClr val="1D3058"/>
                </a:solidFill>
                <a:latin typeface="Arial" panose="020B0604020202020204" pitchFamily="34" charset="0"/>
                <a:cs typeface="Arial" panose="020B0604020202020204" pitchFamily="34" charset="0"/>
              </a:rPr>
              <a:t>Formål sikre effektive lovliggjorte indkøb og besparelser</a:t>
            </a: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154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Opgaver</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0000" lnSpcReduction="20000"/>
          </a:bodyPr>
          <a:lstStyle/>
          <a:p>
            <a:r>
              <a:rPr lang="da-DK" dirty="0" smtClean="0">
                <a:solidFill>
                  <a:srgbClr val="1D3058"/>
                </a:solidFill>
                <a:latin typeface="Arial" panose="020B0604020202020204" pitchFamily="34" charset="0"/>
                <a:cs typeface="Arial" panose="020B0604020202020204" pitchFamily="34" charset="0"/>
              </a:rPr>
              <a:t>Foranstalte fælles udbud efter danske og EU-retlige regler (tung og tidskrævende proces) efter musketérprincippet – også i samarbejde med øvrige skoler og fællesskaber efter en gensidig respekt for hinandens forskelle og ligheder</a:t>
            </a:r>
          </a:p>
          <a:p>
            <a:r>
              <a:rPr lang="da-DK" dirty="0" smtClean="0">
                <a:solidFill>
                  <a:srgbClr val="1D3058"/>
                </a:solidFill>
                <a:latin typeface="Arial" panose="020B0604020202020204" pitchFamily="34" charset="0"/>
                <a:cs typeface="Arial" panose="020B0604020202020204" pitchFamily="34" charset="0"/>
              </a:rPr>
              <a:t>Søger bredt samarbejde</a:t>
            </a:r>
          </a:p>
          <a:p>
            <a:r>
              <a:rPr lang="da-DK" dirty="0" smtClean="0">
                <a:solidFill>
                  <a:srgbClr val="1D3058"/>
                </a:solidFill>
                <a:latin typeface="Arial" panose="020B0604020202020204" pitchFamily="34" charset="0"/>
                <a:cs typeface="Arial" panose="020B0604020202020204" pitchFamily="34" charset="0"/>
              </a:rPr>
              <a:t>Formidle aftaler fra SKI og Statens Indkøb</a:t>
            </a:r>
          </a:p>
          <a:p>
            <a:r>
              <a:rPr lang="da-DK" dirty="0" smtClean="0">
                <a:solidFill>
                  <a:srgbClr val="1D3058"/>
                </a:solidFill>
                <a:latin typeface="Arial" panose="020B0604020202020204" pitchFamily="34" charset="0"/>
                <a:cs typeface="Arial" panose="020B0604020202020204" pitchFamily="34" charset="0"/>
              </a:rPr>
              <a:t>Skolespecifik bistand på f.eks. aftaleforanstaltning og implementering</a:t>
            </a:r>
          </a:p>
          <a:p>
            <a:r>
              <a:rPr lang="da-DK" dirty="0" smtClean="0">
                <a:solidFill>
                  <a:srgbClr val="1D3058"/>
                </a:solidFill>
                <a:latin typeface="Arial" panose="020B0604020202020204" pitchFamily="34" charset="0"/>
                <a:cs typeface="Arial" panose="020B0604020202020204" pitchFamily="34" charset="0"/>
              </a:rPr>
              <a:t>Forhandlinger med leverandørerne</a:t>
            </a:r>
          </a:p>
          <a:p>
            <a:r>
              <a:rPr lang="da-DK" dirty="0" smtClean="0">
                <a:solidFill>
                  <a:srgbClr val="1D3058"/>
                </a:solidFill>
                <a:latin typeface="Arial" panose="020B0604020202020204" pitchFamily="34" charset="0"/>
                <a:cs typeface="Arial" panose="020B0604020202020204" pitchFamily="34" charset="0"/>
              </a:rPr>
              <a:t>Kontraktstyring og </a:t>
            </a:r>
            <a:r>
              <a:rPr lang="da-DK" dirty="0" err="1" smtClean="0">
                <a:solidFill>
                  <a:srgbClr val="1D3058"/>
                </a:solidFill>
                <a:latin typeface="Arial" panose="020B0604020202020204" pitchFamily="34" charset="0"/>
                <a:cs typeface="Arial" panose="020B0604020202020204" pitchFamily="34" charset="0"/>
              </a:rPr>
              <a:t>compliancesikring</a:t>
            </a:r>
            <a:r>
              <a:rPr lang="da-DK" dirty="0" smtClean="0">
                <a:solidFill>
                  <a:srgbClr val="1D3058"/>
                </a:solidFill>
                <a:latin typeface="Arial" panose="020B0604020202020204" pitchFamily="34" charset="0"/>
                <a:cs typeface="Arial" panose="020B0604020202020204" pitchFamily="34" charset="0"/>
              </a:rPr>
              <a:t> på eksisterende aftaler</a:t>
            </a:r>
          </a:p>
          <a:p>
            <a:r>
              <a:rPr lang="da-DK" dirty="0" smtClean="0">
                <a:solidFill>
                  <a:srgbClr val="1D3058"/>
                </a:solidFill>
                <a:latin typeface="Arial" panose="020B0604020202020204" pitchFamily="34" charset="0"/>
                <a:cs typeface="Arial" panose="020B0604020202020204" pitchFamily="34" charset="0"/>
              </a:rPr>
              <a:t>ERFA-netværk med skolerne samt de øvrige fællesskaber</a:t>
            </a:r>
          </a:p>
          <a:p>
            <a:r>
              <a:rPr lang="da-DK" dirty="0" smtClean="0">
                <a:solidFill>
                  <a:srgbClr val="1D3058"/>
                </a:solidFill>
                <a:latin typeface="Arial" panose="020B0604020202020204" pitchFamily="34" charset="0"/>
                <a:cs typeface="Arial" panose="020B0604020202020204" pitchFamily="34" charset="0"/>
              </a:rPr>
              <a:t>Og ikke mindst… sikre lovliggørelse og </a:t>
            </a:r>
            <a:r>
              <a:rPr lang="da-DK" b="1" dirty="0" smtClean="0">
                <a:solidFill>
                  <a:srgbClr val="1D3058"/>
                </a:solidFill>
                <a:latin typeface="Arial" panose="020B0604020202020204" pitchFamily="34" charset="0"/>
                <a:cs typeface="Arial" panose="020B0604020202020204" pitchFamily="34" charset="0"/>
              </a:rPr>
              <a:t>besparelser</a:t>
            </a:r>
          </a:p>
          <a:p>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448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Skolernes rolle</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7500" lnSpcReduction="20000"/>
          </a:bodyPr>
          <a:lstStyle/>
          <a:p>
            <a:pPr lvl="1"/>
            <a:r>
              <a:rPr lang="da-DK" dirty="0" smtClean="0">
                <a:solidFill>
                  <a:srgbClr val="1D3058"/>
                </a:solidFill>
                <a:latin typeface="Arial" panose="020B0604020202020204" pitchFamily="34" charset="0"/>
                <a:cs typeface="Arial" panose="020B0604020202020204" pitchFamily="34" charset="0"/>
              </a:rPr>
              <a:t>Det er altid frivilligt, om man vil gå med i et udbud, hvilket er væsentligt. Beslutning ligger hos skolen alene.</a:t>
            </a:r>
          </a:p>
          <a:p>
            <a:pPr lvl="1"/>
            <a:r>
              <a:rPr lang="da-DK" dirty="0" smtClean="0">
                <a:solidFill>
                  <a:srgbClr val="1D3058"/>
                </a:solidFill>
                <a:latin typeface="Arial" panose="020B0604020202020204" pitchFamily="34" charset="0"/>
                <a:cs typeface="Arial" panose="020B0604020202020204" pitchFamily="34" charset="0"/>
              </a:rPr>
              <a:t>Vi søger brugerinddragelse på alle de skoler, der er med i fællesudbud ved foranstaltning af brugergrupper. Det er vigtigt, at brugerne er med, da brugerne bliver ambassadører for aftalen efterfølgende på skolen.</a:t>
            </a:r>
          </a:p>
          <a:p>
            <a:pPr lvl="1"/>
            <a:r>
              <a:rPr lang="da-DK" dirty="0" smtClean="0">
                <a:solidFill>
                  <a:srgbClr val="1D3058"/>
                </a:solidFill>
                <a:latin typeface="Arial" panose="020B0604020202020204" pitchFamily="34" charset="0"/>
                <a:cs typeface="Arial" panose="020B0604020202020204" pitchFamily="34" charset="0"/>
              </a:rPr>
              <a:t>Der skal være </a:t>
            </a:r>
            <a:r>
              <a:rPr lang="da-DK" dirty="0">
                <a:solidFill>
                  <a:srgbClr val="1D3058"/>
                </a:solidFill>
                <a:latin typeface="Arial" panose="020B0604020202020204" pitchFamily="34" charset="0"/>
                <a:cs typeface="Arial" panose="020B0604020202020204" pitchFamily="34" charset="0"/>
              </a:rPr>
              <a:t>ledelsesmæssig opbakning, </a:t>
            </a:r>
            <a:r>
              <a:rPr lang="da-DK" dirty="0" smtClean="0">
                <a:solidFill>
                  <a:srgbClr val="1D3058"/>
                </a:solidFill>
                <a:latin typeface="Arial" panose="020B0604020202020204" pitchFamily="34" charset="0"/>
                <a:cs typeface="Arial" panose="020B0604020202020204" pitchFamily="34" charset="0"/>
              </a:rPr>
              <a:t>da der på nogle områder ofte er brug for en holdnings- og kulturændring vedr. indkøb. </a:t>
            </a:r>
          </a:p>
          <a:p>
            <a:pPr lvl="1"/>
            <a:r>
              <a:rPr lang="da-DK" dirty="0" smtClean="0">
                <a:solidFill>
                  <a:srgbClr val="1D3058"/>
                </a:solidFill>
                <a:latin typeface="Arial" panose="020B0604020202020204" pitchFamily="34" charset="0"/>
                <a:cs typeface="Arial" panose="020B0604020202020204" pitchFamily="34" charset="0"/>
              </a:rPr>
              <a:t>Vigtigst af alt er, at vi hele tiden tager hensyn til skolernes forskelle og ligheder, sådan at forskelligheden fuldt ud respekteres, og skolerne kan stadig få deres egne lokale aftaler, hvis dette ønskes.</a:t>
            </a:r>
          </a:p>
          <a:p>
            <a:pPr marL="457200" lvl="1" indent="0">
              <a:buNone/>
            </a:pPr>
            <a:r>
              <a:rPr lang="da-DK" b="1" dirty="0">
                <a:solidFill>
                  <a:srgbClr val="1D3058"/>
                </a:solidFill>
                <a:latin typeface="Arial" panose="020B0604020202020204" pitchFamily="34" charset="0"/>
                <a:cs typeface="Arial" panose="020B0604020202020204" pitchFamily="34" charset="0"/>
              </a:rPr>
              <a:t>INDKØBSFÆLLESSKABET ER DANNET AF SKOLERNE OG ER TIL FOR </a:t>
            </a:r>
            <a:r>
              <a:rPr lang="da-DK" b="1" dirty="0" smtClean="0">
                <a:solidFill>
                  <a:srgbClr val="1D3058"/>
                </a:solidFill>
                <a:latin typeface="Arial" panose="020B0604020202020204" pitchFamily="34" charset="0"/>
                <a:cs typeface="Arial" panose="020B0604020202020204" pitchFamily="34" charset="0"/>
              </a:rPr>
              <a:t>SKOLERNE!</a:t>
            </a:r>
            <a:endParaRPr lang="da-DK" b="1" dirty="0">
              <a:solidFill>
                <a:srgbClr val="1D3058"/>
              </a:solidFill>
              <a:latin typeface="Arial" panose="020B0604020202020204" pitchFamily="34" charset="0"/>
              <a:cs typeface="Arial" panose="020B0604020202020204" pitchFamily="34" charset="0"/>
            </a:endParaRPr>
          </a:p>
          <a:p>
            <a:pPr marL="457200" lvl="1" indent="0">
              <a:buNone/>
            </a:pPr>
            <a:endParaRPr lang="da-DK" dirty="0" smtClean="0">
              <a:solidFill>
                <a:srgbClr val="1D3058"/>
              </a:solidFill>
              <a:latin typeface="Arial" panose="020B0604020202020204" pitchFamily="34" charset="0"/>
              <a:cs typeface="Arial" panose="020B0604020202020204" pitchFamily="34" charset="0"/>
            </a:endParaRPr>
          </a:p>
          <a:p>
            <a:pPr marL="457200" lvl="1" indent="0">
              <a:buNone/>
            </a:pPr>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003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1D3058"/>
                </a:solidFill>
                <a:latin typeface="Arial" panose="020B0604020202020204" pitchFamily="34" charset="0"/>
                <a:cs typeface="Arial" panose="020B0604020202020204" pitchFamily="34" charset="0"/>
              </a:rPr>
              <a:t>Hvorfor fællesskaber?</a:t>
            </a:r>
            <a:endParaRPr lang="da-DK" b="1" dirty="0">
              <a:solidFill>
                <a:srgbClr val="1D3058"/>
              </a:solidFill>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85000" lnSpcReduction="20000"/>
          </a:bodyPr>
          <a:lstStyle/>
          <a:p>
            <a:r>
              <a:rPr lang="da-DK" dirty="0" smtClean="0">
                <a:solidFill>
                  <a:srgbClr val="1D3058"/>
                </a:solidFill>
                <a:latin typeface="Arial" panose="020B0604020202020204" pitchFamily="34" charset="0"/>
                <a:cs typeface="Arial" panose="020B0604020202020204" pitchFamily="34" charset="0"/>
              </a:rPr>
              <a:t>Ved at samle større volumener, bliver skolerne mere interessante kunder for leverandørerne, som giver bedre priser!</a:t>
            </a:r>
          </a:p>
          <a:p>
            <a:r>
              <a:rPr lang="da-DK" dirty="0" smtClean="0">
                <a:solidFill>
                  <a:srgbClr val="1D3058"/>
                </a:solidFill>
                <a:latin typeface="Arial" panose="020B0604020202020204" pitchFamily="34" charset="0"/>
                <a:cs typeface="Arial" panose="020B0604020202020204" pitchFamily="34" charset="0"/>
              </a:rPr>
              <a:t>Evt. udfordringer på skolerne med leverandører løses i fællesskab, så det fungerer som en løftestang for leverandørerne.</a:t>
            </a:r>
          </a:p>
          <a:p>
            <a:r>
              <a:rPr lang="da-DK" dirty="0" smtClean="0">
                <a:solidFill>
                  <a:srgbClr val="1D3058"/>
                </a:solidFill>
                <a:latin typeface="Arial" panose="020B0604020202020204" pitchFamily="34" charset="0"/>
                <a:cs typeface="Arial" panose="020B0604020202020204" pitchFamily="34" charset="0"/>
              </a:rPr>
              <a:t>Opgaverne (f.eks. udbud), som skolerne hver især skulle have brugt tid (og penge) på, samles effektivt og der sker tids- og ressourceminimering på de enkelte skoler</a:t>
            </a:r>
          </a:p>
          <a:p>
            <a:r>
              <a:rPr lang="da-DK" dirty="0" smtClean="0">
                <a:solidFill>
                  <a:srgbClr val="1D3058"/>
                </a:solidFill>
                <a:latin typeface="Arial" panose="020B0604020202020204" pitchFamily="34" charset="0"/>
                <a:cs typeface="Arial" panose="020B0604020202020204" pitchFamily="34" charset="0"/>
              </a:rPr>
              <a:t>Specialviden bliver samlet og fungerer også som et rådgivningscenter for skolerne</a:t>
            </a:r>
          </a:p>
          <a:p>
            <a:endParaRPr lang="da-DK" dirty="0" smtClean="0">
              <a:solidFill>
                <a:srgbClr val="1D3058"/>
              </a:solidFill>
              <a:latin typeface="Arial" panose="020B0604020202020204" pitchFamily="34" charset="0"/>
              <a:cs typeface="Arial" panose="020B0604020202020204" pitchFamily="34" charset="0"/>
            </a:endParaRPr>
          </a:p>
        </p:txBody>
      </p:sp>
      <p:sp>
        <p:nvSpPr>
          <p:cNvPr id="4" name="Rektangel 3"/>
          <p:cNvSpPr/>
          <p:nvPr/>
        </p:nvSpPr>
        <p:spPr>
          <a:xfrm>
            <a:off x="0" y="6597352"/>
            <a:ext cx="9144000" cy="260648"/>
          </a:xfrm>
          <a:prstGeom prst="rect">
            <a:avLst/>
          </a:prstGeom>
          <a:solidFill>
            <a:srgbClr val="1D3058"/>
          </a:solidFill>
          <a:ln>
            <a:solidFill>
              <a:srgbClr val="1D30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076" name="Picture 4" descr="C:\Users\ALBU\Desktop\Logo_INDSJ\Uden payoff\INDSJ_Logo uden payoff.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1088" y="6586876"/>
            <a:ext cx="614034" cy="28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895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TotalTime>
  <Words>721</Words>
  <Application>Microsoft Office PowerPoint</Application>
  <PresentationFormat>Skærmshow (4:3)</PresentationFormat>
  <Paragraphs>82</Paragraphs>
  <Slides>13</Slides>
  <Notes>2</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Kontortema</vt:lpstr>
      <vt:lpstr>SKI – Indkøbs ABC Hvorfor stå alene, når der findes fællesskaber?</vt:lpstr>
      <vt:lpstr>Lidt baggrund</vt:lpstr>
      <vt:lpstr>Lidt baggrund</vt:lpstr>
      <vt:lpstr>Lidt baggrund</vt:lpstr>
      <vt:lpstr>Overblik</vt:lpstr>
      <vt:lpstr>Indkøbsfællesskabet Sjælland </vt:lpstr>
      <vt:lpstr>Opgaver</vt:lpstr>
      <vt:lpstr>Skolernes rolle</vt:lpstr>
      <vt:lpstr>Hvorfor fællesskaber?</vt:lpstr>
      <vt:lpstr>Hvorfor fællesskaber?</vt:lpstr>
      <vt:lpstr>Hvorfor samle indkøb</vt:lpstr>
      <vt:lpstr>PowerPoint-præsentation</vt:lpstr>
      <vt:lpstr>Tak for i dag  ”Samarbejde er vejen frem”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Richardt Veje Madsen</dc:creator>
  <cp:lastModifiedBy>Undervisningsministeriet</cp:lastModifiedBy>
  <cp:revision>32</cp:revision>
  <dcterms:created xsi:type="dcterms:W3CDTF">2013-11-06T07:29:53Z</dcterms:created>
  <dcterms:modified xsi:type="dcterms:W3CDTF">2015-11-18T10:28:33Z</dcterms:modified>
</cp:coreProperties>
</file>