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7" r:id="rId2"/>
    <p:sldId id="312" r:id="rId3"/>
    <p:sldId id="311" r:id="rId4"/>
    <p:sldId id="270" r:id="rId5"/>
    <p:sldId id="330" r:id="rId6"/>
    <p:sldId id="331" r:id="rId7"/>
    <p:sldId id="317" r:id="rId8"/>
    <p:sldId id="271" r:id="rId9"/>
    <p:sldId id="318" r:id="rId10"/>
    <p:sldId id="319" r:id="rId11"/>
    <p:sldId id="320" r:id="rId12"/>
    <p:sldId id="321" r:id="rId13"/>
    <p:sldId id="323" r:id="rId14"/>
    <p:sldId id="324" r:id="rId15"/>
    <p:sldId id="322" r:id="rId16"/>
    <p:sldId id="326" r:id="rId17"/>
    <p:sldId id="325" r:id="rId18"/>
    <p:sldId id="327" r:id="rId19"/>
    <p:sldId id="301" r:id="rId20"/>
    <p:sldId id="300" r:id="rId21"/>
    <p:sldId id="332" r:id="rId2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4474" autoAdjust="0"/>
  </p:normalViewPr>
  <p:slideViewPr>
    <p:cSldViewPr snapToGrid="0">
      <p:cViewPr>
        <p:scale>
          <a:sx n="104" d="100"/>
          <a:sy n="104" d="100"/>
        </p:scale>
        <p:origin x="-9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EA4A2-FC69-4950-BF2D-DD8D064FD90E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2362350E-7667-4DC3-81C8-46CBAAE12313}">
      <dgm:prSet phldrT="[Teks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a-DK" sz="2400" b="1" spc="300" dirty="0" smtClean="0">
              <a:solidFill>
                <a:schemeClr val="tx1">
                  <a:lumMod val="65000"/>
                  <a:lumOff val="35000"/>
                </a:schemeClr>
              </a:solidFill>
            </a:rPr>
            <a:t>FASE I</a:t>
          </a:r>
        </a:p>
        <a:p>
          <a:r>
            <a:rPr lang="da-DK" sz="1600" spc="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Tilgå SKI Rammeaftale</a:t>
          </a:r>
        </a:p>
        <a:p>
          <a:r>
            <a:rPr lang="da-DK" sz="1600" spc="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eller udbud</a:t>
          </a:r>
          <a:endParaRPr lang="da-DK" sz="1600" spc="200" baseline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26B01BD-804E-4765-BD90-5B7465016F17}" type="parTrans" cxnId="{C25E0EB8-1C4C-456C-B36A-AC862EF43AB0}">
      <dgm:prSet/>
      <dgm:spPr/>
      <dgm:t>
        <a:bodyPr/>
        <a:lstStyle/>
        <a:p>
          <a:endParaRPr lang="da-DK"/>
        </a:p>
      </dgm:t>
    </dgm:pt>
    <dgm:pt modelId="{C071351E-684C-4C7B-B667-CD6AAAE3A9C7}" type="sibTrans" cxnId="{C25E0EB8-1C4C-456C-B36A-AC862EF43AB0}">
      <dgm:prSet/>
      <dgm:spPr/>
      <dgm:t>
        <a:bodyPr/>
        <a:lstStyle/>
        <a:p>
          <a:endParaRPr lang="da-DK"/>
        </a:p>
      </dgm:t>
    </dgm:pt>
    <dgm:pt modelId="{099EB998-4013-46F6-9BA4-EBE3FEC80966}">
      <dgm:prSet phldrT="[Teks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a-DK" sz="2400" b="1" spc="300" dirty="0" smtClean="0">
              <a:solidFill>
                <a:schemeClr val="tx1">
                  <a:lumMod val="65000"/>
                  <a:lumOff val="35000"/>
                </a:schemeClr>
              </a:solidFill>
            </a:rPr>
            <a:t>FASE II</a:t>
          </a:r>
          <a:br>
            <a:rPr lang="da-DK" sz="2400" b="1" spc="3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da-DK" sz="800" b="1" spc="3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da-DK" sz="1600" spc="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Foretage en analyse Økonomi- og Optimeringskoncept</a:t>
          </a:r>
        </a:p>
      </dgm:t>
    </dgm:pt>
    <dgm:pt modelId="{0624BF02-FCE4-4265-9DA5-643BCBE422B6}" type="parTrans" cxnId="{34D7754F-64DC-48DD-9FCA-1EF8C64A749B}">
      <dgm:prSet/>
      <dgm:spPr/>
      <dgm:t>
        <a:bodyPr/>
        <a:lstStyle/>
        <a:p>
          <a:endParaRPr lang="da-DK"/>
        </a:p>
      </dgm:t>
    </dgm:pt>
    <dgm:pt modelId="{BB19DBC6-DC2F-496A-859B-1C4A3E5F31E7}" type="sibTrans" cxnId="{34D7754F-64DC-48DD-9FCA-1EF8C64A749B}">
      <dgm:prSet/>
      <dgm:spPr/>
      <dgm:t>
        <a:bodyPr/>
        <a:lstStyle/>
        <a:p>
          <a:endParaRPr lang="da-DK"/>
        </a:p>
      </dgm:t>
    </dgm:pt>
    <dgm:pt modelId="{F819DCA4-7984-4FD2-B5FD-E94B9237AA7B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a-DK" sz="2400" b="1" spc="300" dirty="0" smtClean="0">
              <a:solidFill>
                <a:schemeClr val="bg1"/>
              </a:solidFill>
            </a:rPr>
            <a:t>FASE III</a:t>
          </a:r>
        </a:p>
        <a:p>
          <a:r>
            <a:rPr lang="da-DK" sz="1600" spc="200" baseline="0" dirty="0" smtClean="0">
              <a:solidFill>
                <a:schemeClr val="bg1"/>
              </a:solidFill>
            </a:rPr>
            <a:t>Realisering og effektivisering</a:t>
          </a:r>
        </a:p>
        <a:p>
          <a:r>
            <a:rPr lang="da-DK" sz="1200" spc="200" baseline="0" dirty="0" smtClean="0">
              <a:solidFill>
                <a:schemeClr val="bg1"/>
              </a:solidFill>
            </a:rPr>
            <a:t>(5 årsplan)</a:t>
          </a:r>
        </a:p>
        <a:p>
          <a:endParaRPr lang="da-DK" sz="800" dirty="0" smtClean="0"/>
        </a:p>
      </dgm:t>
    </dgm:pt>
    <dgm:pt modelId="{95086074-2731-4267-B6E4-A2D943D67B69}" type="parTrans" cxnId="{783D176D-AF54-47A4-93D7-9D29ECDFA6E4}">
      <dgm:prSet/>
      <dgm:spPr/>
      <dgm:t>
        <a:bodyPr/>
        <a:lstStyle/>
        <a:p>
          <a:endParaRPr lang="da-DK"/>
        </a:p>
      </dgm:t>
    </dgm:pt>
    <dgm:pt modelId="{0437A17E-31EB-4E62-B786-9555BE6AFD7F}" type="sibTrans" cxnId="{783D176D-AF54-47A4-93D7-9D29ECDFA6E4}">
      <dgm:prSet/>
      <dgm:spPr/>
      <dgm:t>
        <a:bodyPr/>
        <a:lstStyle/>
        <a:p>
          <a:endParaRPr lang="da-DK"/>
        </a:p>
      </dgm:t>
    </dgm:pt>
    <dgm:pt modelId="{90572386-D3B4-45E2-B4ED-36010B04B195}" type="pres">
      <dgm:prSet presAssocID="{2BFEA4A2-FC69-4950-BF2D-DD8D064FD90E}" presName="CompostProcess" presStyleCnt="0">
        <dgm:presLayoutVars>
          <dgm:dir/>
          <dgm:resizeHandles val="exact"/>
        </dgm:presLayoutVars>
      </dgm:prSet>
      <dgm:spPr/>
    </dgm:pt>
    <dgm:pt modelId="{85D49E73-7C78-4196-9AA7-8E8BEDEC9EBF}" type="pres">
      <dgm:prSet presAssocID="{2BFEA4A2-FC69-4950-BF2D-DD8D064FD90E}" presName="arrow" presStyleLbl="bgShp" presStyleIdx="0" presStyleCnt="1"/>
      <dgm:spPr>
        <a:noFill/>
        <a:ln>
          <a:solidFill>
            <a:schemeClr val="accent6"/>
          </a:solidFill>
        </a:ln>
      </dgm:spPr>
    </dgm:pt>
    <dgm:pt modelId="{EF695950-A90A-4400-9E65-C79A71AAB0A4}" type="pres">
      <dgm:prSet presAssocID="{2BFEA4A2-FC69-4950-BF2D-DD8D064FD90E}" presName="linearProcess" presStyleCnt="0"/>
      <dgm:spPr/>
    </dgm:pt>
    <dgm:pt modelId="{C5E490B0-D3F8-4C53-A338-D269E1EFF956}" type="pres">
      <dgm:prSet presAssocID="{2362350E-7667-4DC3-81C8-46CBAAE123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61483B4-BC72-45F0-9E24-52EC51D06FBE}" type="pres">
      <dgm:prSet presAssocID="{C071351E-684C-4C7B-B667-CD6AAAE3A9C7}" presName="sibTrans" presStyleCnt="0"/>
      <dgm:spPr/>
    </dgm:pt>
    <dgm:pt modelId="{52F717D7-1D3E-490E-90D0-8C4E8A5D203B}" type="pres">
      <dgm:prSet presAssocID="{099EB998-4013-46F6-9BA4-EBE3FEC8096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C98C0FC-57CF-4A9F-98E2-2C7E5CE4B958}" type="pres">
      <dgm:prSet presAssocID="{BB19DBC6-DC2F-496A-859B-1C4A3E5F31E7}" presName="sibTrans" presStyleCnt="0"/>
      <dgm:spPr/>
    </dgm:pt>
    <dgm:pt modelId="{F013071D-74A4-4CC1-AAD8-3786D8AFABD2}" type="pres">
      <dgm:prSet presAssocID="{F819DCA4-7984-4FD2-B5FD-E94B9237AA7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83D176D-AF54-47A4-93D7-9D29ECDFA6E4}" srcId="{2BFEA4A2-FC69-4950-BF2D-DD8D064FD90E}" destId="{F819DCA4-7984-4FD2-B5FD-E94B9237AA7B}" srcOrd="2" destOrd="0" parTransId="{95086074-2731-4267-B6E4-A2D943D67B69}" sibTransId="{0437A17E-31EB-4E62-B786-9555BE6AFD7F}"/>
    <dgm:cxn modelId="{A1A89EBD-716C-431D-A5BC-BDB1C41C60B6}" type="presOf" srcId="{2BFEA4A2-FC69-4950-BF2D-DD8D064FD90E}" destId="{90572386-D3B4-45E2-B4ED-36010B04B195}" srcOrd="0" destOrd="0" presId="urn:microsoft.com/office/officeart/2005/8/layout/hProcess9"/>
    <dgm:cxn modelId="{3A946A90-D307-4907-B645-C46F104455D0}" type="presOf" srcId="{2362350E-7667-4DC3-81C8-46CBAAE12313}" destId="{C5E490B0-D3F8-4C53-A338-D269E1EFF956}" srcOrd="0" destOrd="0" presId="urn:microsoft.com/office/officeart/2005/8/layout/hProcess9"/>
    <dgm:cxn modelId="{9DCE176D-41A4-4CE7-9FAA-8D54ADC6D8BD}" type="presOf" srcId="{099EB998-4013-46F6-9BA4-EBE3FEC80966}" destId="{52F717D7-1D3E-490E-90D0-8C4E8A5D203B}" srcOrd="0" destOrd="0" presId="urn:microsoft.com/office/officeart/2005/8/layout/hProcess9"/>
    <dgm:cxn modelId="{34D7754F-64DC-48DD-9FCA-1EF8C64A749B}" srcId="{2BFEA4A2-FC69-4950-BF2D-DD8D064FD90E}" destId="{099EB998-4013-46F6-9BA4-EBE3FEC80966}" srcOrd="1" destOrd="0" parTransId="{0624BF02-FCE4-4265-9DA5-643BCBE422B6}" sibTransId="{BB19DBC6-DC2F-496A-859B-1C4A3E5F31E7}"/>
    <dgm:cxn modelId="{C25E0EB8-1C4C-456C-B36A-AC862EF43AB0}" srcId="{2BFEA4A2-FC69-4950-BF2D-DD8D064FD90E}" destId="{2362350E-7667-4DC3-81C8-46CBAAE12313}" srcOrd="0" destOrd="0" parTransId="{526B01BD-804E-4765-BD90-5B7465016F17}" sibTransId="{C071351E-684C-4C7B-B667-CD6AAAE3A9C7}"/>
    <dgm:cxn modelId="{A1D82916-AEE0-4676-BBD4-9975A1063C90}" type="presOf" srcId="{F819DCA4-7984-4FD2-B5FD-E94B9237AA7B}" destId="{F013071D-74A4-4CC1-AAD8-3786D8AFABD2}" srcOrd="0" destOrd="0" presId="urn:microsoft.com/office/officeart/2005/8/layout/hProcess9"/>
    <dgm:cxn modelId="{2D3D26A2-0B85-4825-8D27-5F9ED67ED854}" type="presParOf" srcId="{90572386-D3B4-45E2-B4ED-36010B04B195}" destId="{85D49E73-7C78-4196-9AA7-8E8BEDEC9EBF}" srcOrd="0" destOrd="0" presId="urn:microsoft.com/office/officeart/2005/8/layout/hProcess9"/>
    <dgm:cxn modelId="{E0B5D387-B7B7-4A37-AAF5-27E29F3F4999}" type="presParOf" srcId="{90572386-D3B4-45E2-B4ED-36010B04B195}" destId="{EF695950-A90A-4400-9E65-C79A71AAB0A4}" srcOrd="1" destOrd="0" presId="urn:microsoft.com/office/officeart/2005/8/layout/hProcess9"/>
    <dgm:cxn modelId="{0B38FF17-10F5-49F4-9732-9DE0B3859FBC}" type="presParOf" srcId="{EF695950-A90A-4400-9E65-C79A71AAB0A4}" destId="{C5E490B0-D3F8-4C53-A338-D269E1EFF956}" srcOrd="0" destOrd="0" presId="urn:microsoft.com/office/officeart/2005/8/layout/hProcess9"/>
    <dgm:cxn modelId="{F8221957-D4C7-41B3-B210-225E38E9A674}" type="presParOf" srcId="{EF695950-A90A-4400-9E65-C79A71AAB0A4}" destId="{261483B4-BC72-45F0-9E24-52EC51D06FBE}" srcOrd="1" destOrd="0" presId="urn:microsoft.com/office/officeart/2005/8/layout/hProcess9"/>
    <dgm:cxn modelId="{DB76AC07-9B5F-4C6F-9CC1-CA61ED202E3A}" type="presParOf" srcId="{EF695950-A90A-4400-9E65-C79A71AAB0A4}" destId="{52F717D7-1D3E-490E-90D0-8C4E8A5D203B}" srcOrd="2" destOrd="0" presId="urn:microsoft.com/office/officeart/2005/8/layout/hProcess9"/>
    <dgm:cxn modelId="{F8B2B19B-1395-430C-9506-3600E99BC3AF}" type="presParOf" srcId="{EF695950-A90A-4400-9E65-C79A71AAB0A4}" destId="{EC98C0FC-57CF-4A9F-98E2-2C7E5CE4B958}" srcOrd="3" destOrd="0" presId="urn:microsoft.com/office/officeart/2005/8/layout/hProcess9"/>
    <dgm:cxn modelId="{67234BCF-03A9-497B-BB7F-BD4D6DE81623}" type="presParOf" srcId="{EF695950-A90A-4400-9E65-C79A71AAB0A4}" destId="{F013071D-74A4-4CC1-AAD8-3786D8AFABD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254B-92C2-4389-B567-393309DA6AEA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52515-C613-4A0A-91B8-9855438D00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898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6CBE0-FC69-4056-BB19-814831BF72D7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A2F39-C7E7-4700-9425-978E1EDC49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8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49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887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223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1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3294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914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43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94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23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70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46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14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85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63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A2F39-C7E7-4700-9425-978E1EDC492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2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51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66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17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53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9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7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990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142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2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0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D157-CB72-4A12-89D7-8246BD2E57DB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6901-969D-43D4-AB60-203364C72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768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865311" y="2620262"/>
            <a:ext cx="7965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Trends </a:t>
            </a: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marked og 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hvordan er det </a:t>
            </a: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lykkes andre 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institutioner at </a:t>
            </a: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optimere og effektiviser 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området </a:t>
            </a:r>
          </a:p>
          <a:p>
            <a:pPr algn="ctr"/>
            <a:endParaRPr lang="da-DK" sz="20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da-DK" sz="2000" spc="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Multifunktionsmaskiner &amp; printere </a:t>
            </a:r>
          </a:p>
          <a:p>
            <a:pPr algn="ctr"/>
            <a:endParaRPr lang="da-DK" sz="2000" spc="200" dirty="0" smtClean="0"/>
          </a:p>
        </p:txBody>
      </p:sp>
      <p:pic>
        <p:nvPicPr>
          <p:cNvPr id="5" name="Billed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940526"/>
            <a:ext cx="1793966" cy="1166948"/>
          </a:xfrm>
          <a:prstGeom prst="rect">
            <a:avLst/>
          </a:prstGeom>
        </p:spPr>
      </p:pic>
      <p:pic>
        <p:nvPicPr>
          <p:cNvPr id="7" name="Billed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97" y="940526"/>
            <a:ext cx="1628503" cy="1166948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40526"/>
            <a:ext cx="2002971" cy="116694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71" y="4425144"/>
            <a:ext cx="2342606" cy="14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err="1" smtClean="0">
                <a:solidFill>
                  <a:schemeClr val="bg1">
                    <a:lumMod val="65000"/>
                  </a:schemeClr>
                </a:solidFill>
              </a:rPr>
              <a:t>Registerede</a:t>
            </a:r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 enheder 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45" y="870857"/>
            <a:ext cx="7253423" cy="3187337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707945" y="4058194"/>
            <a:ext cx="98570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Flere forskellige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fabrikater og modeller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 printere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ikke omfattet af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serviceaftale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34 forskellige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modeller registeret -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hvilket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satte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større krav til egen drift og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support.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Kopi- og multifunktionsmaskinerne fra Hewlett-Packard, Canon og OKI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købt uden serviceaftale.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Kopi- og multifunktionsmaskinerne fra </a:t>
            </a:r>
            <a:r>
              <a:rPr lang="da-D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Kyocera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Xerox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 Konica Minolta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dækket af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serviceaftale.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samlede mængde af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 udgjorde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ca. 3,3 millioner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klik,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fordelt på ca. 2,6 millioner sort/hvid og 700.000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farveklik.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004" y="5512486"/>
            <a:ext cx="377375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759151" y="1324168"/>
            <a:ext cx="10673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20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 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beregnede årlige omkostning til service/tonerindkøb til multifunktionsmaskiner og printere </a:t>
            </a:r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udgjorde kr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357.555.</a:t>
            </a:r>
          </a:p>
          <a:p>
            <a:endParaRPr lang="da-DK" sz="20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20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UCSYD 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 haft en årlig omkostning til service og toner indkøb på </a:t>
            </a:r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ca. 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kr. </a:t>
            </a:r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360.000,-. </a:t>
            </a:r>
            <a:endParaRPr lang="da-DK" sz="20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20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20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konservativ beregning af udgiften til den nuværende maskinpark viser, at </a:t>
            </a:r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 som 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er betalt kr. </a:t>
            </a:r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8.482.097,- 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maskinparken. </a:t>
            </a:r>
            <a:endParaRPr lang="da-DK" sz="20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14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14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UCSYD Indkøbsadfærd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724316" y="1359002"/>
            <a:ext cx="1067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</a:t>
            </a:r>
            <a:r>
              <a:rPr lang="da-DK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vurderes, </a:t>
            </a:r>
            <a:r>
              <a:rPr lang="da-DK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den nuværende maskinpark på 65 MFC fremover bør bestå af 52 MFC. </a:t>
            </a:r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Tilpasset adfærdsoptimering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78" y="1907177"/>
            <a:ext cx="5017443" cy="33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759151" y="1324168"/>
            <a:ext cx="1067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</a:t>
            </a:r>
            <a:r>
              <a:rPr lang="da-DK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vurderes, </a:t>
            </a:r>
            <a:r>
              <a:rPr lang="da-DK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den nuværende maskinpark på 91 printere fremover bør bestå af 26 printere. Hovedparten af printvolumen vil blive overført til MFC enheder i fremtiden</a:t>
            </a:r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Tilpasset adfærdsoptimering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29" y="2282312"/>
            <a:ext cx="4791368" cy="31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Tilpasset adfærdsoptimering på adresse niveau 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57" y="2215791"/>
            <a:ext cx="6523285" cy="2426418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059045" y="5210511"/>
            <a:ext cx="1050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Ovenstående tabel viser hvorledes nuværende og fremtidig bestykning ser ud i forhold til den enkelte </a:t>
            </a:r>
            <a:r>
              <a:rPr lang="da-DK" dirty="0" smtClean="0"/>
              <a:t>adresse.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0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UCSYD Investering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6" y="1751581"/>
            <a:ext cx="4859201" cy="282310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4" y="1703017"/>
            <a:ext cx="5878286" cy="28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UCSYD Investering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86" y="1408001"/>
            <a:ext cx="6879772" cy="34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Konklusion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46048"/>
            <a:ext cx="5355770" cy="340795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507" y="1410654"/>
            <a:ext cx="6053853" cy="3243353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818606" y="4920343"/>
            <a:ext cx="39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 ses den økonomiske effekt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ved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overføre flest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mulige klik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 </a:t>
            </a:r>
            <a:r>
              <a:rPr lang="da-DK" sz="1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kopi- og multifunktionsmaskiner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548846" y="5007429"/>
            <a:ext cx="4281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Driftsomkostningerne på printere falder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markant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da-DK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skyldes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bl.a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at print flyttes fra nuværende printere til multifunktionsmaskiner, samt at der foretages en del udskiftninger af printere,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hvilke er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dyre i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drift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 som 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udskiftes 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 printere med serviceaftale. </a:t>
            </a:r>
          </a:p>
        </p:txBody>
      </p:sp>
    </p:spTree>
    <p:extLst>
      <p:ext uri="{BB962C8B-B14F-4D97-AF65-F5344CB8AC3E}">
        <p14:creationId xmlns:p14="http://schemas.microsoft.com/office/powerpoint/2010/main" val="13294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85573" y="2369196"/>
            <a:ext cx="10673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 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akkumulerede 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besparelse 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service/toner indkøb </a:t>
            </a:r>
          </a:p>
          <a:p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Udgør over 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næste 5 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år ca. 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kr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  960.000</a:t>
            </a:r>
          </a:p>
          <a:p>
            <a:endParaRPr lang="da-DK" spc="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 estimerede besparelse 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investering</a:t>
            </a:r>
          </a:p>
          <a:p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Dette målt i forhold til beregnet omkostning 2009 – 2014 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</a:t>
            </a:r>
            <a:r>
              <a:rPr lang="da-DK" u="sng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</a:t>
            </a:r>
            <a:r>
              <a:rPr lang="da-DK" u="sng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7.640.000</a:t>
            </a:r>
          </a:p>
          <a:p>
            <a:endParaRPr lang="da-DK" spc="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Besparelsespotentiale 2009-2014 kontra 2015-2020	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</a:t>
            </a:r>
            <a:r>
              <a:rPr lang="da-DK" u="sng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</a:t>
            </a:r>
            <a:r>
              <a:rPr lang="da-DK" u="sng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8.600.000</a:t>
            </a:r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Resultatet af analysen og økonomisk situation fremadrettet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985573" y="1550126"/>
            <a:ext cx="741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Resultatet af analysen viste sig at følgende kunne effektiviseres</a:t>
            </a:r>
            <a:endParaRPr lang="da-DK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08313796"/>
              </p:ext>
            </p:extLst>
          </p:nvPr>
        </p:nvGraphicFramePr>
        <p:xfrm>
          <a:off x="1919536" y="141277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Forløb hos USSYD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919536" y="4549676"/>
            <a:ext cx="2608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Efterfølgende udbud betød at den nye maskinpark/hardware bestod af en Investering på kr. 751.000,-</a:t>
            </a:r>
          </a:p>
          <a:p>
            <a:endParaRPr lang="da-DK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Årlig service besparelse på ca. kr. 200.000,-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r 11"/>
          <p:cNvGrpSpPr/>
          <p:nvPr/>
        </p:nvGrpSpPr>
        <p:grpSpPr>
          <a:xfrm>
            <a:off x="1417320" y="1128518"/>
            <a:ext cx="3919498" cy="5129708"/>
            <a:chOff x="1325245" y="0"/>
            <a:chExt cx="2701925" cy="3246755"/>
          </a:xfrm>
        </p:grpSpPr>
        <p:pic>
          <p:nvPicPr>
            <p:cNvPr id="13" name="Billede 12" descr="C:\Users\Betina F. Pedersen\Pictures\IKR\FotoVision\Hørbygaard Office\Interioer\IKR_interioer_06_2011_034.jpg"/>
            <p:cNvPicPr>
              <a:picLocks noChangeAspect="1"/>
            </p:cNvPicPr>
            <p:nvPr/>
          </p:nvPicPr>
          <p:blipFill>
            <a:blip r:embed="rId2" cstate="print">
              <a:alphaModFix amt="67000"/>
            </a:blip>
            <a:srcRect/>
            <a:stretch>
              <a:fillRect/>
            </a:stretch>
          </p:blipFill>
          <p:spPr bwMode="auto">
            <a:xfrm>
              <a:off x="2884170" y="2505075"/>
              <a:ext cx="1143000" cy="732155"/>
            </a:xfrm>
            <a:prstGeom prst="rect">
              <a:avLst/>
            </a:prstGeom>
            <a:noFill/>
            <a:ln w="9525">
              <a:solidFill>
                <a:srgbClr val="D9D9D9"/>
              </a:solidFill>
              <a:miter lim="800000"/>
              <a:headEnd/>
              <a:tailEnd/>
            </a:ln>
          </p:spPr>
        </p:pic>
        <p:pic>
          <p:nvPicPr>
            <p:cNvPr id="14" name="Billede 13" descr="C:\Users\Betina F. Pedersen\Pictures\IKR\FotoVision\Hørbygaard Office\Exterioer\IKR_exterioer_06_2011_008.jpg"/>
            <p:cNvPicPr>
              <a:picLocks noChangeAspect="1"/>
            </p:cNvPicPr>
            <p:nvPr/>
          </p:nvPicPr>
          <p:blipFill>
            <a:blip r:embed="rId3" cstate="print">
              <a:alphaModFix amt="67000"/>
            </a:blip>
            <a:srcRect/>
            <a:stretch>
              <a:fillRect/>
            </a:stretch>
          </p:blipFill>
          <p:spPr bwMode="auto">
            <a:xfrm>
              <a:off x="2884170" y="0"/>
              <a:ext cx="1129030" cy="1600200"/>
            </a:xfrm>
            <a:prstGeom prst="rect">
              <a:avLst/>
            </a:prstGeom>
            <a:noFill/>
            <a:ln w="9525">
              <a:solidFill>
                <a:srgbClr val="D9D9D9"/>
              </a:solidFill>
              <a:miter lim="800000"/>
              <a:headEnd/>
              <a:tailEnd/>
            </a:ln>
          </p:spPr>
        </p:pic>
        <p:pic>
          <p:nvPicPr>
            <p:cNvPr id="15" name="Billede 14" descr="C:\Users\Betina F. Pedersen\Pictures\IKR\FotoVision\Hørbygaard Office\Exterioer\IKR_exterioer_06_2011_016.jpg"/>
            <p:cNvPicPr>
              <a:picLocks noChangeAspect="1"/>
            </p:cNvPicPr>
            <p:nvPr/>
          </p:nvPicPr>
          <p:blipFill>
            <a:blip r:embed="rId4" cstate="print">
              <a:alphaModFix amt="68000"/>
            </a:blip>
            <a:srcRect l="3847" t="1559" r="17254" b="636"/>
            <a:stretch>
              <a:fillRect/>
            </a:stretch>
          </p:blipFill>
          <p:spPr bwMode="auto">
            <a:xfrm>
              <a:off x="1325245" y="2038985"/>
              <a:ext cx="1482725" cy="1207770"/>
            </a:xfrm>
            <a:prstGeom prst="rect">
              <a:avLst/>
            </a:prstGeom>
            <a:noFill/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Billede 15" descr="C:\Users\Betina F. Pedersen\Pictures\IKR\FotoVision\Hørbygaard Office\Interioer\IKR_interioer_06_2011_047.jpg"/>
            <p:cNvPicPr>
              <a:picLocks noChangeAspect="1"/>
            </p:cNvPicPr>
            <p:nvPr/>
          </p:nvPicPr>
          <p:blipFill>
            <a:blip r:embed="rId5" cstate="print">
              <a:alphaModFix amt="67000"/>
            </a:blip>
            <a:srcRect l="1559" t="1559" r="10525" b="10525"/>
            <a:stretch>
              <a:fillRect/>
            </a:stretch>
          </p:blipFill>
          <p:spPr bwMode="auto">
            <a:xfrm>
              <a:off x="2878455" y="1670685"/>
              <a:ext cx="1145540" cy="773430"/>
            </a:xfrm>
            <a:prstGeom prst="rect">
              <a:avLst/>
            </a:prstGeom>
            <a:noFill/>
            <a:ln w="9525">
              <a:solidFill>
                <a:srgbClr val="D9D9D9"/>
              </a:solidFill>
              <a:miter lim="800000"/>
              <a:headEnd/>
              <a:tailEnd/>
            </a:ln>
          </p:spPr>
        </p:pic>
        <p:sp>
          <p:nvSpPr>
            <p:cNvPr id="17" name="Rektangel 16"/>
            <p:cNvSpPr/>
            <p:nvPr/>
          </p:nvSpPr>
          <p:spPr>
            <a:xfrm>
              <a:off x="1325880" y="1353820"/>
              <a:ext cx="1485900" cy="623570"/>
            </a:xfrm>
            <a:prstGeom prst="rect">
              <a:avLst/>
            </a:prstGeom>
            <a:solidFill>
              <a:schemeClr val="accent2"/>
            </a:solidFill>
            <a:ln w="6350" cmpd="sng"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</p:grpSp>
      <p:cxnSp>
        <p:nvCxnSpPr>
          <p:cNvPr id="19" name="Lige forbindelse 18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felt 19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IKR A/S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582051" y="1128518"/>
            <a:ext cx="5255394" cy="512970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2000" b="1" spc="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IKR - UVILDIG RÅDGIVNING</a:t>
            </a:r>
          </a:p>
          <a:p>
            <a:pPr algn="ctr"/>
            <a:endParaRPr lang="da-DK" sz="1600" b="1" spc="2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IKR startede op i 2002</a:t>
            </a:r>
          </a:p>
          <a:p>
            <a:pPr algn="ctr"/>
            <a:endParaRPr lang="da-DK" sz="800" spc="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Vi har et stort branchekendskab, økonomisk og akademisk baggrund, samt juridiske samarbejdspartnere.</a:t>
            </a:r>
          </a:p>
          <a:p>
            <a:pPr algn="ctr"/>
            <a:endParaRPr lang="da-DK" sz="1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a-DK" sz="1600" b="1" spc="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IKR beskæftiger sig med</a:t>
            </a:r>
          </a:p>
          <a:p>
            <a:pPr algn="ctr"/>
            <a:endParaRPr lang="da-DK" sz="1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Uvildig rådgivning fra A-Z indenfor kopi og print.</a:t>
            </a: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Økonomisk optimering og uvildig behovsafdækning.</a:t>
            </a: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Udbud og konkurrenceudsættelse.</a:t>
            </a: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Dokumentation og effektiviseringer af besparelser.</a:t>
            </a: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Driftsstyring af kopi- og print området (outsourcing).</a:t>
            </a:r>
          </a:p>
          <a:p>
            <a:pPr marL="285750" indent="-285750" algn="ctr">
              <a:buFontTx/>
              <a:buChar char="-"/>
            </a:pPr>
            <a:endParaRPr lang="da-DK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a-DK" sz="1600" b="1" spc="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IKR har intet samarbejde med leverandører eller leasingselskaber</a:t>
            </a:r>
          </a:p>
          <a:p>
            <a:pPr algn="ctr"/>
            <a:endParaRPr lang="da-DK" sz="1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Rådgiver for SKI 2007, 2010, 2013, 2014 og 2015 </a:t>
            </a:r>
            <a:endParaRPr lang="da-DK" sz="1400" spc="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sz="1400" spc="100" dirty="0" smtClean="0">
                <a:solidFill>
                  <a:schemeClr val="bg1">
                    <a:lumMod val="50000"/>
                  </a:schemeClr>
                </a:solidFill>
              </a:rPr>
              <a:t>Rådgiver for Staten 2008, 2011 og 2014</a:t>
            </a:r>
          </a:p>
          <a:p>
            <a:pPr algn="ctr"/>
            <a:endParaRPr lang="da-DK" sz="1400" spc="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sz="1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IKR har kontorer i Aalborg, Holbæk og København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760" y="1330258"/>
            <a:ext cx="234106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1666875"/>
            <a:ext cx="12192000" cy="12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spc="200" dirty="0" smtClean="0">
                <a:solidFill>
                  <a:schemeClr val="bg1">
                    <a:lumMod val="50000"/>
                  </a:schemeClr>
                </a:solidFill>
              </a:rPr>
              <a:t>NEXT </a:t>
            </a:r>
            <a:r>
              <a:rPr lang="da-DK" sz="2400" spc="200" smtClean="0">
                <a:solidFill>
                  <a:schemeClr val="bg1">
                    <a:lumMod val="50000"/>
                  </a:schemeClr>
                </a:solidFill>
              </a:rPr>
              <a:t>STEP           EFFEKTIVISER </a:t>
            </a:r>
            <a:r>
              <a:rPr lang="da-DK" sz="2400" spc="200" dirty="0" smtClean="0">
                <a:solidFill>
                  <a:schemeClr val="bg1">
                    <a:lumMod val="50000"/>
                  </a:schemeClr>
                </a:solidFill>
              </a:rPr>
              <a:t>OG REALISER BESPARELSERNE</a:t>
            </a:r>
            <a:endParaRPr lang="da-DK" sz="2400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Højrepil 2"/>
          <p:cNvSpPr/>
          <p:nvPr/>
        </p:nvSpPr>
        <p:spPr>
          <a:xfrm>
            <a:off x="3248025" y="2133599"/>
            <a:ext cx="600075" cy="2952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icture 4" descr="http://magenta.dk/sites/default/files/implementerings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4870" y="3378200"/>
            <a:ext cx="186226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6069874"/>
            <a:ext cx="9144793" cy="5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jælp 5">
            <a:hlinkClick r:id="" action="ppaction://noaction" highlightClick="1"/>
          </p:cNvPr>
          <p:cNvSpPr/>
          <p:nvPr/>
        </p:nvSpPr>
        <p:spPr>
          <a:xfrm>
            <a:off x="2908663" y="757645"/>
            <a:ext cx="6670766" cy="5103224"/>
          </a:xfrm>
          <a:prstGeom prst="actionButtonHel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6113417"/>
            <a:ext cx="9144793" cy="5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07" y="1767076"/>
            <a:ext cx="1046826" cy="936104"/>
          </a:xfrm>
          <a:prstGeom prst="rect">
            <a:avLst/>
          </a:prstGeom>
        </p:spPr>
      </p:pic>
      <p:pic>
        <p:nvPicPr>
          <p:cNvPr id="2052" name="Picture 4" descr="http://www.lmsnyt.dk/Images/Isobro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06" y="4239219"/>
            <a:ext cx="1282582" cy="6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Billed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16" y="5707567"/>
            <a:ext cx="1485900" cy="495300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10" y="1049701"/>
            <a:ext cx="1459597" cy="87575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22" y="4342940"/>
            <a:ext cx="1393452" cy="43221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20" y="2904160"/>
            <a:ext cx="1637531" cy="584833"/>
          </a:xfrm>
          <a:prstGeom prst="rect">
            <a:avLst/>
          </a:prstGeom>
        </p:spPr>
      </p:pic>
      <p:pic>
        <p:nvPicPr>
          <p:cNvPr id="42" name="Billed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529" y="1960610"/>
            <a:ext cx="1340333" cy="804200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6099" y="4405372"/>
            <a:ext cx="1650023" cy="495007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7815" y="5349486"/>
            <a:ext cx="1429085" cy="85745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0345" y="5759603"/>
            <a:ext cx="1595731" cy="365125"/>
          </a:xfrm>
          <a:prstGeom prst="rect">
            <a:avLst/>
          </a:prstGeom>
        </p:spPr>
      </p:pic>
      <p:sp>
        <p:nvSpPr>
          <p:cNvPr id="3" name="Afrundet rektangel 2"/>
          <p:cNvSpPr/>
          <p:nvPr/>
        </p:nvSpPr>
        <p:spPr>
          <a:xfrm>
            <a:off x="4726417" y="1286862"/>
            <a:ext cx="2733318" cy="5040560"/>
          </a:xfrm>
          <a:prstGeom prst="round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Afrundet rektangel 12"/>
          <p:cNvSpPr/>
          <p:nvPr/>
        </p:nvSpPr>
        <p:spPr>
          <a:xfrm>
            <a:off x="8403769" y="1282429"/>
            <a:ext cx="2733318" cy="5040560"/>
          </a:xfrm>
          <a:prstGeom prst="round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2892" y="4331121"/>
            <a:ext cx="1050032" cy="525016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3661" y="5304368"/>
            <a:ext cx="1269107" cy="369643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727" y="3845356"/>
            <a:ext cx="949058" cy="370132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2163" y="1779754"/>
            <a:ext cx="859592" cy="50715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2511" y="2587006"/>
            <a:ext cx="1358310" cy="395624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063" y="4929326"/>
            <a:ext cx="1309206" cy="328133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48736" y="3610517"/>
            <a:ext cx="1291955" cy="593601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3690" y="2586135"/>
            <a:ext cx="1857303" cy="440100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31188" y="3122735"/>
            <a:ext cx="1318365" cy="791019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8590" y="1641149"/>
            <a:ext cx="1355455" cy="600266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00710" y="4747463"/>
            <a:ext cx="831837" cy="1146586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80561" y="1989167"/>
            <a:ext cx="703595" cy="233971"/>
          </a:xfrm>
          <a:prstGeom prst="rect">
            <a:avLst/>
          </a:prstGeom>
        </p:spPr>
      </p:pic>
      <p:pic>
        <p:nvPicPr>
          <p:cNvPr id="36" name="Billed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54856" y="2244052"/>
            <a:ext cx="720080" cy="447049"/>
          </a:xfrm>
          <a:prstGeom prst="rect">
            <a:avLst/>
          </a:prstGeom>
        </p:spPr>
      </p:pic>
      <p:pic>
        <p:nvPicPr>
          <p:cNvPr id="38" name="Billed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54982" y="3368979"/>
            <a:ext cx="847725" cy="342900"/>
          </a:xfrm>
          <a:prstGeom prst="rect">
            <a:avLst/>
          </a:prstGeom>
        </p:spPr>
      </p:pic>
      <p:pic>
        <p:nvPicPr>
          <p:cNvPr id="39" name="Billed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80387" y="4783718"/>
            <a:ext cx="967019" cy="614747"/>
          </a:xfrm>
          <a:prstGeom prst="rect">
            <a:avLst/>
          </a:prstGeom>
        </p:spPr>
      </p:pic>
      <p:pic>
        <p:nvPicPr>
          <p:cNvPr id="40" name="Billed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74956" y="1498192"/>
            <a:ext cx="1008112" cy="367924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14266" y="3850307"/>
            <a:ext cx="864096" cy="290282"/>
          </a:xfrm>
          <a:prstGeom prst="rect">
            <a:avLst/>
          </a:prstGeom>
        </p:spPr>
      </p:pic>
      <p:pic>
        <p:nvPicPr>
          <p:cNvPr id="43" name="Billede 4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93191" y="2904653"/>
            <a:ext cx="963465" cy="646347"/>
          </a:xfrm>
          <a:prstGeom prst="rect">
            <a:avLst/>
          </a:prstGeom>
        </p:spPr>
      </p:pic>
      <p:pic>
        <p:nvPicPr>
          <p:cNvPr id="44" name="Billede 4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26258" y="5471463"/>
            <a:ext cx="1008112" cy="504056"/>
          </a:xfrm>
          <a:prstGeom prst="rect">
            <a:avLst/>
          </a:prstGeom>
        </p:spPr>
      </p:pic>
      <p:pic>
        <p:nvPicPr>
          <p:cNvPr id="45" name="Billede 4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010193" y="4926905"/>
            <a:ext cx="884015" cy="501207"/>
          </a:xfrm>
          <a:prstGeom prst="rect">
            <a:avLst/>
          </a:prstGeom>
        </p:spPr>
      </p:pic>
      <p:sp>
        <p:nvSpPr>
          <p:cNvPr id="48" name="Afrundet rektangel 47"/>
          <p:cNvSpPr/>
          <p:nvPr/>
        </p:nvSpPr>
        <p:spPr>
          <a:xfrm>
            <a:off x="1051337" y="811614"/>
            <a:ext cx="2733318" cy="36004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 og det kommunale</a:t>
            </a:r>
          </a:p>
        </p:txBody>
      </p:sp>
      <p:pic>
        <p:nvPicPr>
          <p:cNvPr id="49" name="Billede 4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70247" y="3418346"/>
            <a:ext cx="1762413" cy="332838"/>
          </a:xfrm>
          <a:prstGeom prst="rect">
            <a:avLst/>
          </a:prstGeom>
        </p:spPr>
      </p:pic>
      <p:sp>
        <p:nvSpPr>
          <p:cNvPr id="51" name="Afrundet rektangel 50"/>
          <p:cNvSpPr/>
          <p:nvPr/>
        </p:nvSpPr>
        <p:spPr>
          <a:xfrm>
            <a:off x="4727553" y="815151"/>
            <a:ext cx="2733318" cy="36004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Erhvervsskoler</a:t>
            </a:r>
          </a:p>
        </p:txBody>
      </p:sp>
      <p:sp>
        <p:nvSpPr>
          <p:cNvPr id="52" name="Afrundet rektangel 51"/>
          <p:cNvSpPr/>
          <p:nvPr/>
        </p:nvSpPr>
        <p:spPr>
          <a:xfrm>
            <a:off x="8403769" y="822860"/>
            <a:ext cx="2733318" cy="36004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virksomheder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46362" y="2908700"/>
            <a:ext cx="1167904" cy="29197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043482" y="1605155"/>
            <a:ext cx="703052" cy="355476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586563" y="4212495"/>
            <a:ext cx="936104" cy="280831"/>
          </a:xfrm>
          <a:prstGeom prst="rect">
            <a:avLst/>
          </a:prstGeom>
        </p:spPr>
      </p:pic>
      <p:pic>
        <p:nvPicPr>
          <p:cNvPr id="2050" name="Picture 2" descr="http://www.churrianaweb.es/wp-content/uploads/2014/04/BESTSELLER_logo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62" y="5850328"/>
            <a:ext cx="1132209" cy="2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486748" y="3827717"/>
            <a:ext cx="1051368" cy="63082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486748" y="4867047"/>
            <a:ext cx="1271389" cy="531197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40333" y="2961390"/>
            <a:ext cx="629914" cy="299209"/>
          </a:xfrm>
          <a:prstGeom prst="rect">
            <a:avLst/>
          </a:prstGeom>
        </p:spPr>
      </p:pic>
      <p:cxnSp>
        <p:nvCxnSpPr>
          <p:cNvPr id="54" name="Lige forbindelse 53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felt 54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ET UDPLUK AF VORES KUNDER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Tekstfelt 55"/>
          <p:cNvSpPr txBox="1"/>
          <p:nvPr/>
        </p:nvSpPr>
        <p:spPr>
          <a:xfrm>
            <a:off x="-2924" y="6548417"/>
            <a:ext cx="12192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875136" y="1556167"/>
            <a:ext cx="1194048" cy="1194048"/>
          </a:xfrm>
          <a:prstGeom prst="rect">
            <a:avLst/>
          </a:prstGeom>
          <a:effectLst/>
        </p:spPr>
      </p:pic>
      <p:pic>
        <p:nvPicPr>
          <p:cNvPr id="6" name="Picture 4" descr="http://www.norddjurs.dk/media/1043989/Logo_Norddjurs_CMYK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34" y="3332754"/>
            <a:ext cx="999215" cy="2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frundet rektangel 10"/>
          <p:cNvSpPr/>
          <p:nvPr/>
        </p:nvSpPr>
        <p:spPr>
          <a:xfrm>
            <a:off x="1051671" y="1278861"/>
            <a:ext cx="2733318" cy="5040560"/>
          </a:xfrm>
          <a:prstGeom prst="round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2" descr="http://www.danskekommunerjob.dk/Shared/services/logos/DK/1881258_logo_large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62" y="2661069"/>
            <a:ext cx="1060959" cy="2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307975" y="7782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spc="300" dirty="0" smtClean="0">
                <a:solidFill>
                  <a:schemeClr val="accent2"/>
                </a:solidFill>
              </a:rPr>
              <a:t>                                     Status på Marked </a:t>
            </a:r>
            <a:endParaRPr lang="da-DK" sz="2400" spc="300" dirty="0">
              <a:solidFill>
                <a:schemeClr val="accent2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sp>
        <p:nvSpPr>
          <p:cNvPr id="2" name="AutoShape 4" descr="Billedresultat for ucsy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644434" y="761780"/>
            <a:ext cx="825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 på kopi- og print marked 2016</a:t>
            </a:r>
            <a:endParaRPr lang="da-DK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44434" y="1316244"/>
            <a:ext cx="951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Multifunktionsmaskiner fra A4 til A3 op til 65 sider pr. minut i Farve er identisk </a:t>
            </a:r>
            <a:r>
              <a:rPr lang="da-DK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 alle leverandører</a:t>
            </a:r>
          </a:p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Denne fordeling er også identisk for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printere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lukkede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enheder)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44434" y="2147707"/>
            <a:ext cx="983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Papirforbruget er faldet brat fra 2011, men har nu fundet sit leje i 2016 og vi ser at forbruget herfra er svagt faldende.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44434" y="2891246"/>
            <a:ext cx="953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skole området fokuseres der mest på tilgængelighed for brugerne til at tilgå kopi, print og scan. 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644434" y="3357786"/>
            <a:ext cx="921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Dertil er der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 mange skoler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integreret løsninger som </a:t>
            </a:r>
            <a:r>
              <a:rPr lang="da-D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follow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a-D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follow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trådløst print mv. samt på elevdelen indarbejdet betalingsløsninger, som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sikrer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betaling ved brug af multifunktionsmaskiner og printere.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644434" y="4632960"/>
            <a:ext cx="9518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Ovennævnte løsninger er tilknyttet en serviceaftale,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 bl.a.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omfatter alle forbrugsstoffer, reservedele, teknikere, kørsel mv. dog uden papir.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er i dag en naturlig del indenfor det offentlige på printere. </a:t>
            </a:r>
          </a:p>
          <a:p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Serviceydelser er ligeledes en fast pris, når der tilbydes relaterede software løsninger, herunder betalingsløsninger mv.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307975" y="7782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spc="300" dirty="0" smtClean="0">
                <a:solidFill>
                  <a:schemeClr val="accent2"/>
                </a:solidFill>
              </a:rPr>
              <a:t>                                       Tendenser i markedet</a:t>
            </a:r>
            <a:endParaRPr lang="da-DK" sz="2400" spc="300" dirty="0">
              <a:solidFill>
                <a:schemeClr val="accent2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sp>
        <p:nvSpPr>
          <p:cNvPr id="2" name="AutoShape 4" descr="Billedresultat for ucsy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045029" y="1210491"/>
            <a:ext cx="102917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Forskellige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løsninger tilknyttet maskinparken er i vækst og kommer til at dominere nye </a:t>
            </a: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tilkøbsydelser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til den nye eller eksisterende maskinpark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Managed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Print Services (MPS) indeholder bl.a. mobilitet (trådløst print) via cloud-print, som har til formål at optimere forretningsprocesser. </a:t>
            </a:r>
            <a:endParaRPr lang="da-D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Formålet med flere MPS løsninger er at digitalt sikre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 brugerne får adgang til de rigtige informationer på det rette tidspunkt i det rette format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værktøj som giver adgang i realtid til leverandørinfo og status vedrørende forbrugsstoffer, dataindsamling og udfærdigelse af rapporter til sammenligning med nøgletal og kontraktvilkår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Trenden er en udvidet digital adgang til maskinparken, som har til formål at effektivisere, optimere og digitalisere brugen og den adfærd der i forvejen er tilknyttet maskinparken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Disse tendenser optimeres bedst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 at gennemgå de processer skolen benytter i det daglige og ved at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forholde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 til følgende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behovsafdækning. Således at skolen er klædt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til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vurdere hvilke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digitale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løsninger,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 giver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mening at implementere. 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045029" y="761780"/>
            <a:ext cx="1418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Trends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25620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307975" y="7782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Case UCSYD til inspiration 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sp>
        <p:nvSpPr>
          <p:cNvPr id="2" name="AutoShape 4" descr="Billedresultat for ucsy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66" y="1071154"/>
            <a:ext cx="2764956" cy="3248297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524000" y="5608320"/>
            <a:ext cx="84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Ansvarlig UCSYD – IT-chef Jacob Steen Madsen </a:t>
            </a:r>
            <a:endParaRPr lang="da-DK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Baggrund – Formål - Målsætning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767859" y="1298043"/>
            <a:ext cx="1067369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BAGGRUND</a:t>
            </a:r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a-DK" sz="2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Hvorledes ser dette område ud, som historisk er nedprioriteret  </a:t>
            </a:r>
          </a:p>
          <a:p>
            <a:r>
              <a:rPr lang="da-DK" sz="8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da-DK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Bedre udnyttelse af eksisterende </a:t>
            </a:r>
            <a:r>
              <a:rPr lang="da-DK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kontrakter.</a:t>
            </a:r>
            <a:endParaRPr lang="da-DK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Bedre </a:t>
            </a:r>
            <a:r>
              <a:rPr lang="da-DK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udnyttelse af eksisterende </a:t>
            </a:r>
            <a:r>
              <a:rPr lang="da-DK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udstyr.</a:t>
            </a:r>
            <a:endParaRPr lang="da-DK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Tilknytning </a:t>
            </a:r>
            <a:r>
              <a:rPr lang="da-DK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til eksisterende </a:t>
            </a:r>
            <a:r>
              <a:rPr lang="da-DK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rammeaftale eller udbud.</a:t>
            </a:r>
          </a:p>
          <a:p>
            <a:r>
              <a:rPr lang="da-DK" spc="1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a-DK" spc="1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endParaRPr lang="da-DK" sz="2000" spc="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0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FORMÅL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a-DK" sz="2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Skabe </a:t>
            </a:r>
            <a:r>
              <a:rPr lang="da-DK" sz="2000" b="1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overblik over nuværende </a:t>
            </a:r>
            <a:r>
              <a:rPr lang="da-DK" sz="2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</a:t>
            </a:r>
          </a:p>
          <a:p>
            <a:endParaRPr lang="da-DK" sz="8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a-DK" sz="14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a-DK" sz="14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da-DK" sz="1400" spc="1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a-DK" sz="2000" spc="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0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MÅLSÆTNING</a:t>
            </a:r>
            <a:r>
              <a:rPr lang="da-DK" sz="2000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a-DK" sz="2000" b="1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Synliggøre optimerings-, effektiviserings- og </a:t>
            </a:r>
            <a:r>
              <a:rPr lang="da-DK" sz="2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besparelsesmuligheder</a:t>
            </a:r>
          </a:p>
          <a:p>
            <a:endParaRPr lang="da-DK" sz="8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a-DK" sz="1200" spc="1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a-DK" sz="1200" spc="1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Optimere maskinparken så behovet dækkes mest hensigtsmæssigt.</a:t>
            </a:r>
          </a:p>
          <a:p>
            <a:pPr>
              <a:spcAft>
                <a:spcPts val="600"/>
              </a:spcAft>
            </a:pP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Hvor meget kan maskinparken reduceres?</a:t>
            </a:r>
          </a:p>
          <a:p>
            <a:pPr>
              <a:spcAft>
                <a:spcPts val="600"/>
              </a:spcAft>
            </a:pP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Hvilke investeringer og hvornår skal de foretages?</a:t>
            </a:r>
          </a:p>
          <a:p>
            <a:pPr>
              <a:spcAft>
                <a:spcPts val="600"/>
              </a:spcAft>
            </a:pP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Hvad udgør de fremtidige årlige drifts- og serviceomkostninger?</a:t>
            </a:r>
          </a:p>
          <a:p>
            <a:pPr>
              <a:spcAft>
                <a:spcPts val="600"/>
              </a:spcAft>
            </a:pPr>
            <a:r>
              <a:rPr lang="da-DK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a-DK" spc="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Hvad udgør det samlede besparelsespotentiale?</a:t>
            </a:r>
          </a:p>
        </p:txBody>
      </p:sp>
    </p:spTree>
    <p:extLst>
      <p:ext uri="{BB962C8B-B14F-4D97-AF65-F5344CB8AC3E}">
        <p14:creationId xmlns:p14="http://schemas.microsoft.com/office/powerpoint/2010/main" val="16689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759151" y="1324168"/>
            <a:ext cx="1067369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Netværksbaseret software</a:t>
            </a:r>
          </a:p>
          <a:p>
            <a:endParaRPr lang="da-DK" sz="8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pc="100" dirty="0" smtClean="0">
                <a:solidFill>
                  <a:schemeClr val="bg1">
                    <a:lumMod val="50000"/>
                  </a:schemeClr>
                </a:solidFill>
              </a:rPr>
              <a:t>Giver de bedst mulige forsætninger for indsamling af oplysninger om forbrug mv.</a:t>
            </a:r>
          </a:p>
          <a:p>
            <a:endParaRPr lang="da-DK" sz="2000" spc="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Fysisk besøg på alle afdelinger (on-site)</a:t>
            </a:r>
          </a:p>
          <a:p>
            <a:endParaRPr lang="da-DK" sz="800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pc="100" dirty="0" smtClean="0">
                <a:solidFill>
                  <a:schemeClr val="bg1">
                    <a:lumMod val="50000"/>
                  </a:schemeClr>
                </a:solidFill>
              </a:rPr>
              <a:t>Dialog med brugerne.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pc="100" dirty="0" smtClean="0">
                <a:solidFill>
                  <a:schemeClr val="bg1">
                    <a:lumMod val="50000"/>
                  </a:schemeClr>
                </a:solidFill>
              </a:rPr>
              <a:t>Behovsafdækning.</a:t>
            </a:r>
            <a:endParaRPr lang="da-DK" spc="1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pc="100" dirty="0" smtClean="0">
                <a:solidFill>
                  <a:schemeClr val="bg1">
                    <a:lumMod val="50000"/>
                  </a:schemeClr>
                </a:solidFill>
              </a:rPr>
              <a:t>Nuværende aftaleforhold indhentes, kontrakter mv.</a:t>
            </a:r>
          </a:p>
          <a:p>
            <a:endParaRPr lang="da-DK" sz="2000" spc="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af indsamlet data</a:t>
            </a:r>
          </a:p>
          <a:p>
            <a:endParaRPr lang="da-DK" sz="20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Optimeringsforslag</a:t>
            </a:r>
          </a:p>
          <a:p>
            <a:endParaRPr lang="da-DK" sz="20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Konklusion</a:t>
            </a:r>
            <a:endParaRPr lang="da-DK" sz="2000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METODE OG PROCES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https://www.dragon1.com/images/process_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32" y="220554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/>
        </p:nvCxnSpPr>
        <p:spPr>
          <a:xfrm flipV="1">
            <a:off x="0" y="543697"/>
            <a:ext cx="12192000" cy="329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0" y="463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pc="300" dirty="0" smtClean="0">
                <a:solidFill>
                  <a:schemeClr val="bg1">
                    <a:lumMod val="65000"/>
                  </a:schemeClr>
                </a:solidFill>
              </a:rPr>
              <a:t>Besøg på UCSYD adresser</a:t>
            </a:r>
            <a:endParaRPr lang="da-DK" sz="2400" spc="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24000" y="6549837"/>
            <a:ext cx="91440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400" b="1" spc="200" dirty="0" smtClean="0">
                <a:solidFill>
                  <a:schemeClr val="accent2"/>
                </a:solidFill>
              </a:rPr>
              <a:t>RÅDGIVNING DER BETALER SIG</a:t>
            </a:r>
            <a:endParaRPr lang="da-DK" sz="1400" b="1" spc="2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61001"/>
              </p:ext>
            </p:extLst>
          </p:nvPr>
        </p:nvGraphicFramePr>
        <p:xfrm>
          <a:off x="838200" y="1314993"/>
          <a:ext cx="9037320" cy="3248298"/>
        </p:xfrm>
        <a:graphic>
          <a:graphicData uri="http://schemas.openxmlformats.org/drawingml/2006/table">
            <a:tbl>
              <a:tblPr firstRow="1" firstCol="1" bandRow="1"/>
              <a:tblGrid>
                <a:gridCol w="3863846"/>
                <a:gridCol w="2106342"/>
                <a:gridCol w="1175119"/>
                <a:gridCol w="1892013"/>
              </a:tblGrid>
              <a:tr h="677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Adresse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da-DK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Postnr.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By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1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Degnevej 16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UCSYD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6705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Esbjerg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9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Lembckesvej 7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UCSYD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6100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Haderslev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Dyrehavevej 116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UCSYD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6000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Kolding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Agervang 2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UCSYD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6400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Sønderborg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Dr. Magrethes Vej 11-13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UCSYD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6200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Aabenraa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Stengårdsvej 144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CFU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6705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Esbjerg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Langagervej 5, Jels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CFU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6630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Jels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7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Lembckesvej 7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CFU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6100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Haderslev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838200" y="4998720"/>
            <a:ext cx="903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UCSYD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fusion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forskellige skoler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hvilket betød at der var flere forskellige aftaler og forskellige fabrikater af maskiner.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Maskinparken en blanding af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leaset,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købt 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eller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lejet udstyr. Alle med forskellige priser og minimums volumen mv. </a:t>
            </a:r>
          </a:p>
          <a:p>
            <a:endParaRPr lang="da-D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 blev registeret i alt 65 Multifunktionsmaskiner og 91 printere på ovenstående adresser.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9275</TotalTime>
  <Words>1096</Words>
  <Application>Microsoft Office PowerPoint</Application>
  <PresentationFormat>Brugerdefineret</PresentationFormat>
  <Paragraphs>208</Paragraphs>
  <Slides>21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Kenneth Nybjerg</dc:creator>
  <cp:lastModifiedBy>Undervisningsministeriet</cp:lastModifiedBy>
  <cp:revision>261</cp:revision>
  <cp:lastPrinted>2015-11-07T21:49:00Z</cp:lastPrinted>
  <dcterms:created xsi:type="dcterms:W3CDTF">2015-11-03T10:19:58Z</dcterms:created>
  <dcterms:modified xsi:type="dcterms:W3CDTF">2016-10-04T08:39:03Z</dcterms:modified>
</cp:coreProperties>
</file>