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38" r:id="rId3"/>
    <p:sldId id="314" r:id="rId4"/>
    <p:sldId id="339" r:id="rId5"/>
    <p:sldId id="298" r:id="rId6"/>
    <p:sldId id="316" r:id="rId7"/>
    <p:sldId id="317" r:id="rId8"/>
    <p:sldId id="319" r:id="rId9"/>
    <p:sldId id="318" r:id="rId10"/>
    <p:sldId id="325" r:id="rId11"/>
    <p:sldId id="326" r:id="rId12"/>
    <p:sldId id="323" r:id="rId13"/>
    <p:sldId id="321" r:id="rId14"/>
    <p:sldId id="272" r:id="rId15"/>
    <p:sldId id="300" r:id="rId16"/>
    <p:sldId id="313" r:id="rId17"/>
    <p:sldId id="327" r:id="rId18"/>
    <p:sldId id="328" r:id="rId19"/>
    <p:sldId id="331" r:id="rId20"/>
    <p:sldId id="343" r:id="rId21"/>
    <p:sldId id="341" r:id="rId22"/>
    <p:sldId id="342" r:id="rId23"/>
    <p:sldId id="340" r:id="rId24"/>
    <p:sldId id="280" r:id="rId25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dervisningsministeriet" initials="DM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ema til typografi 1 - Marker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til typografi 1 - Marker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llemlayout 3 - 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Mørkt layout 1 - Marker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728"/>
    <p:restoredTop sz="82022" autoAdjust="0"/>
  </p:normalViewPr>
  <p:slideViewPr>
    <p:cSldViewPr snapToGrid="0" snapToObjects="1">
      <p:cViewPr>
        <p:scale>
          <a:sx n="72" d="100"/>
          <a:sy n="72" d="100"/>
        </p:scale>
        <p:origin x="-101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2645" y="-8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CE83D-C006-9940-A767-D303411D47FB}" type="datetimeFigureOut">
              <a:rPr lang="da-DK" smtClean="0"/>
              <a:t>25-03-2019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F7E51-E914-8A49-B5D3-BDEF13E6FB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056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06371-3386-D246-B9D3-57B664940E06}" type="datetimeFigureOut">
              <a:rPr lang="da-DK" smtClean="0"/>
              <a:t>25-03-2019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2459B-14BD-0944-B334-3C8C94D0BF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08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1762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 smtClean="0"/>
              <a:t>Må også gerne være noget, man ikke selv har lavet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Ikke en ”håndværk og design prøve</a:t>
            </a:r>
          </a:p>
          <a:p>
            <a:pPr marL="0" indent="0">
              <a:buFontTx/>
              <a:buNone/>
            </a:pPr>
            <a:r>
              <a:rPr lang="da-DK" dirty="0" smtClean="0"/>
              <a:t>P indgår som en del af grundlaget for elevernes besvarelse</a:t>
            </a:r>
            <a:r>
              <a:rPr lang="da-DK" baseline="0" dirty="0" smtClean="0"/>
              <a:t> af problemstillingen, som det skal belyse og kvalificere!</a:t>
            </a: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7F84-9575-4AF4-A6AB-A8EB5FDB30E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5470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Tænk allerede spørgsmålene ind i vejledningen</a:t>
            </a:r>
            <a:r>
              <a:rPr lang="da-DK" baseline="0" dirty="0" smtClean="0"/>
              <a:t> undervejs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sikre den faglige bredde i forhold til faget og det trukne emne/tema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udfordre eleverne udover deres egen undersøgelse af en faglig problemstilling 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inddrage områder fra opgivelserne/fagets kompetenceområder, som eleverne ikke selv kommer ind på i deres fremlæggelse, fx nye perspektiver eller begreber. 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Lærerens spørgsmål skal som </a:t>
            </a:r>
            <a:r>
              <a:rPr lang="da-D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udgangspunkt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være indenfor elevens/gruppens lodtrukne emne/tema, men hvor det er relevant og giver mening i forhold til elevens/gruppens problemstilling kan der perspektiveres til andre opgivne emner/temaer.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7165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Vær opmærksom på, at efter aflevering til censor, kan eleverne</a:t>
            </a:r>
            <a:r>
              <a:rPr lang="da-DK" baseline="0" dirty="0" smtClean="0"/>
              <a:t> ikke ændre deres produkt eller kilder.</a:t>
            </a:r>
          </a:p>
          <a:p>
            <a:r>
              <a:rPr lang="da-DK" baseline="0" dirty="0" smtClean="0"/>
              <a:t>Eleverne skal undervejs </a:t>
            </a:r>
            <a:r>
              <a:rPr lang="da-DK" baseline="0" dirty="0" err="1" smtClean="0"/>
              <a:t>indtænke</a:t>
            </a:r>
            <a:r>
              <a:rPr lang="da-DK" baseline="0" dirty="0" smtClean="0"/>
              <a:t> produktet, men ikke bruge for meget tid på selve produktionen </a:t>
            </a:r>
          </a:p>
          <a:p>
            <a:r>
              <a:rPr lang="da-DK" baseline="0" dirty="0" smtClean="0"/>
              <a:t>Det er ikke produktet i sig selv, der tæller, men produktets inddragelse i besvarelsen af problemstillingen. </a:t>
            </a:r>
          </a:p>
          <a:p>
            <a:r>
              <a:rPr lang="da-DK" baseline="0" dirty="0" smtClean="0"/>
              <a:t>Men lærer skal sikre, eleven har et produkt med til prøven, da eleven ikke kan gå til prøven uden.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7F84-9575-4AF4-A6AB-A8EB5FDB30E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4075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Læs vejledningen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120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615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6322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7F84-9575-4AF4-A6AB-A8EB5FDB30E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95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Enkelte talepunkter – en hjælp til,</a:t>
            </a:r>
            <a:r>
              <a:rPr lang="da-DK" baseline="0" dirty="0" smtClean="0"/>
              <a:t> eleven ikke læser op eller hænger for meget i teksten, man kan tale ”frit”.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Dispositionen må gerne være en </a:t>
            </a:r>
            <a:r>
              <a:rPr lang="da-DK" dirty="0" err="1" smtClean="0"/>
              <a:t>powerpoint</a:t>
            </a:r>
            <a:r>
              <a:rPr lang="da-DK" dirty="0" smtClean="0"/>
              <a:t> i stedet for en håndskrevet </a:t>
            </a:r>
            <a:r>
              <a:rPr lang="da-DK" dirty="0" err="1" smtClean="0"/>
              <a:t>disp</a:t>
            </a:r>
            <a:r>
              <a:rPr lang="da-DK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Eleverne vægter det faglige stof ligeligt ift. mængde og sværhedsgrad (vejledning forud for prøven)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DFCB6-A093-41B4-9FDA-A10AD0C55B07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0279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Flere perspektiver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DFCB6-A093-41B4-9FDA-A10AD0C55B07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9632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3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Mandag 29. april er</a:t>
            </a:r>
            <a:r>
              <a:rPr lang="da-DK" baseline="0" dirty="0" smtClean="0"/>
              <a:t> også seneste udtræk – 5 dage før skriftlig prøveperiode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740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OBS</a:t>
            </a:r>
            <a:r>
              <a:rPr lang="da-DK" baseline="0" dirty="0" smtClean="0"/>
              <a:t> Ny Bekendtgørelse i marts 2018, hvor f-v målene er vejledende, men f-v områderne obligatoriske. </a:t>
            </a:r>
          </a:p>
          <a:p>
            <a:endParaRPr lang="da-DK" dirty="0" smtClean="0"/>
          </a:p>
          <a:p>
            <a:r>
              <a:rPr lang="da-DK" dirty="0" smtClean="0"/>
              <a:t>Prøveformen indebærer,</a:t>
            </a:r>
            <a:r>
              <a:rPr lang="da-DK" baseline="0" dirty="0" smtClean="0"/>
              <a:t> at eleverne op til prøveaflæggelsen (14 dage inden sendes til censor) skal udarbejde eller finde et </a:t>
            </a:r>
            <a:r>
              <a:rPr lang="da-DK" b="1" baseline="0" dirty="0" smtClean="0"/>
              <a:t>produkt</a:t>
            </a:r>
            <a:r>
              <a:rPr lang="da-DK" baseline="0" dirty="0" smtClean="0"/>
              <a:t> (fx et filmklip, en tredimensionel genstand, et rollespil eller en plakat) der under prøven inddrages i besvarelsen af problemstillingen. </a:t>
            </a:r>
          </a:p>
          <a:p>
            <a:r>
              <a:rPr lang="da-DK" baseline="0" dirty="0" smtClean="0"/>
              <a:t>Selve produktet indgår ikke i bedømmelsen, med anvendelsen, inddragelsen indgår i bedømmelsen – hvordan spiller produktet sammen med problemstillingen. </a:t>
            </a:r>
          </a:p>
          <a:p>
            <a:endParaRPr lang="da-DK" baseline="0" dirty="0" smtClean="0"/>
          </a:p>
          <a:p>
            <a:r>
              <a:rPr lang="da-DK" baseline="0" dirty="0" smtClean="0"/>
              <a:t>Prøven tilrettelægges således, at eleverne trækker et </a:t>
            </a:r>
            <a:r>
              <a:rPr lang="da-DK" b="1" baseline="0" dirty="0" smtClean="0"/>
              <a:t>tema</a:t>
            </a:r>
            <a:r>
              <a:rPr lang="da-DK" baseline="0" dirty="0" smtClean="0"/>
              <a:t>, der er gennemgået i undervisningen. Indenfor dette tema udarbejder eleverne en </a:t>
            </a:r>
            <a:r>
              <a:rPr lang="da-DK" b="1" baseline="0" dirty="0" smtClean="0"/>
              <a:t>problemstilling</a:t>
            </a:r>
            <a:r>
              <a:rPr lang="da-DK" baseline="0" dirty="0" smtClean="0"/>
              <a:t> og et produkt med vejledning i 6 – 10 lektioner fra læreren. </a:t>
            </a:r>
          </a:p>
          <a:p>
            <a:endParaRPr lang="da-DK" baseline="0" dirty="0" smtClean="0"/>
          </a:p>
          <a:p>
            <a:r>
              <a:rPr lang="da-DK" baseline="0" dirty="0" smtClean="0"/>
              <a:t>En </a:t>
            </a:r>
            <a:r>
              <a:rPr lang="da-DK" b="1" baseline="0" dirty="0" smtClean="0"/>
              <a:t>problemstilling</a:t>
            </a:r>
            <a:r>
              <a:rPr lang="da-DK" baseline="0" dirty="0" smtClean="0"/>
              <a:t> karakteriseres ved, at der skitseres et problem, som belyses igennem flere underspørgsmål og som ikke kan besvares entydigt. </a:t>
            </a:r>
          </a:p>
          <a:p>
            <a:endParaRPr lang="da-DK" baseline="0" dirty="0" smtClean="0"/>
          </a:p>
          <a:p>
            <a:r>
              <a:rPr lang="da-DK" baseline="0" dirty="0" smtClean="0"/>
              <a:t>Eleverne udvælger med vejledning fra læreren, </a:t>
            </a:r>
            <a:r>
              <a:rPr lang="da-DK" b="1" baseline="0" dirty="0" smtClean="0"/>
              <a:t>relevante kilder </a:t>
            </a:r>
            <a:r>
              <a:rPr lang="da-DK" baseline="0" dirty="0" smtClean="0"/>
              <a:t>som gerne må være kendte og gennemgået i undervisningen og som belyser problemstillingen. </a:t>
            </a:r>
          </a:p>
          <a:p>
            <a:endParaRPr lang="da-DK" baseline="0" dirty="0" smtClean="0"/>
          </a:p>
          <a:p>
            <a:r>
              <a:rPr lang="da-DK" baseline="0" dirty="0" smtClean="0"/>
              <a:t>Selve prøven opfattes som en </a:t>
            </a:r>
            <a:r>
              <a:rPr lang="da-DK" b="1" baseline="0" dirty="0" smtClean="0"/>
              <a:t>samtalesituation -om - og efter --elevens faglige oplæg. </a:t>
            </a:r>
          </a:p>
          <a:p>
            <a:endParaRPr lang="da-DK" b="1" baseline="0" dirty="0" smtClean="0"/>
          </a:p>
          <a:p>
            <a:r>
              <a:rPr lang="da-DK" b="1" baseline="0" dirty="0" smtClean="0"/>
              <a:t>Der vurderes </a:t>
            </a:r>
            <a:r>
              <a:rPr lang="da-DK" b="0" baseline="0" dirty="0" smtClean="0"/>
              <a:t>ud fra faglige kriterier – kan eleverne redegøre for deres synspunkter og konklusioner, - bearbejde information, være inde i fagets kompetence og videns-færdighedsområder.? Tales der klart og velformuleret med korrekt anvendelse af fagets begreber, hvordan er oplægget disponeret – er det hensigtsmæssigt struktureret og sammenhængende? Er taletiden fordelt ligeligt?</a:t>
            </a:r>
          </a:p>
          <a:p>
            <a:endParaRPr lang="da-DK" b="0" baseline="0" dirty="0" smtClean="0"/>
          </a:p>
          <a:p>
            <a:r>
              <a:rPr lang="da-DK" b="0" baseline="0" dirty="0" smtClean="0"/>
              <a:t>Første del af prøven: </a:t>
            </a:r>
            <a:r>
              <a:rPr lang="da-DK" b="1" baseline="0" dirty="0" smtClean="0"/>
              <a:t>Problemstilling og produkt </a:t>
            </a:r>
            <a:r>
              <a:rPr lang="da-DK" b="0" baseline="0" dirty="0" smtClean="0"/>
              <a:t>vægtes ligeligt med anden del : </a:t>
            </a:r>
            <a:r>
              <a:rPr lang="da-DK" b="1" baseline="0" dirty="0" smtClean="0"/>
              <a:t>Samtale og besvarelse af de lærerstillede spørgsmål</a:t>
            </a:r>
            <a:r>
              <a:rPr lang="da-DK" b="0" baseline="0" dirty="0" smtClean="0"/>
              <a:t>. </a:t>
            </a:r>
          </a:p>
          <a:p>
            <a:endParaRPr lang="da-DK" b="0" baseline="0" dirty="0" smtClean="0"/>
          </a:p>
          <a:p>
            <a:endParaRPr lang="da-DK" b="0" baseline="0" dirty="0" smtClean="0"/>
          </a:p>
          <a:p>
            <a:endParaRPr lang="da-DK" b="0" baseline="0" dirty="0" smtClean="0"/>
          </a:p>
          <a:p>
            <a:endParaRPr lang="da-DK" b="1" baseline="0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7F84-9575-4AF4-A6AB-A8EB5FDB30E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91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Teksttyper: </a:t>
            </a:r>
            <a:r>
              <a:rPr lang="da-DK" dirty="0" smtClean="0"/>
              <a:t>artikler,</a:t>
            </a:r>
            <a:r>
              <a:rPr lang="da-DK" baseline="0" dirty="0" smtClean="0"/>
              <a:t> breve, sangtekster, myter, fortællinger, lovtekster</a:t>
            </a:r>
          </a:p>
          <a:p>
            <a:r>
              <a:rPr lang="da-DK" b="1" baseline="0" dirty="0" smtClean="0"/>
              <a:t>Andre udtryksformer</a:t>
            </a:r>
            <a:r>
              <a:rPr lang="da-DK" baseline="0" dirty="0" smtClean="0"/>
              <a:t>: dokumentarfilm, musikvideoer, computerspil, musik, dilemmaspil</a:t>
            </a:r>
          </a:p>
          <a:p>
            <a:r>
              <a:rPr lang="da-DK" b="1" baseline="0" dirty="0" smtClean="0"/>
              <a:t>Kulturteknik</a:t>
            </a:r>
            <a:r>
              <a:rPr lang="da-DK" baseline="0" dirty="0" smtClean="0"/>
              <a:t> – ud over læse og skrive: interviewteknik, manuskript til drama tilrettelæggelse af en kortfilm…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Eksemplet </a:t>
            </a:r>
            <a:r>
              <a:rPr lang="da-DK" dirty="0" smtClean="0"/>
              <a:t>viser,</a:t>
            </a:r>
            <a:r>
              <a:rPr lang="da-DK" baseline="0" dirty="0" smtClean="0"/>
              <a:t> at det skal være overskueligt og fungere som hjælpemiddel til eleverne</a:t>
            </a:r>
            <a:endParaRPr lang="da-DK" dirty="0" smtClean="0"/>
          </a:p>
          <a:p>
            <a:r>
              <a:rPr lang="da-DK" dirty="0" smtClean="0"/>
              <a:t>Organiser opgivelserne,</a:t>
            </a:r>
            <a:r>
              <a:rPr lang="da-DK" baseline="0" dirty="0" smtClean="0"/>
              <a:t> så kilderne er opdelt i fællesfaglige fokusområder</a:t>
            </a:r>
          </a:p>
          <a:p>
            <a:r>
              <a:rPr lang="da-DK" baseline="0" dirty="0" smtClean="0"/>
              <a:t>Kilderne kan være både fællesfaglige og fagspecifikke</a:t>
            </a:r>
          </a:p>
          <a:p>
            <a:r>
              <a:rPr lang="da-DK" baseline="0" dirty="0" smtClean="0"/>
              <a:t>Det bør være tydeligt hvilke mål, der er undervist i.</a:t>
            </a:r>
          </a:p>
          <a:p>
            <a:r>
              <a:rPr lang="da-DK" baseline="0" dirty="0" smtClean="0"/>
              <a:t>Opgivelsernes funktion – først eleverne,  derefter censor….</a:t>
            </a:r>
          </a:p>
          <a:p>
            <a:r>
              <a:rPr lang="da-DK" b="0" dirty="0" smtClean="0">
                <a:solidFill>
                  <a:srgbClr val="00B050"/>
                </a:solidFill>
              </a:rPr>
              <a:t>Opgivelser med emner/temaer </a:t>
            </a:r>
            <a:r>
              <a:rPr lang="da-DK" b="0" u="sng" dirty="0" smtClean="0">
                <a:solidFill>
                  <a:srgbClr val="00B050"/>
                </a:solidFill>
              </a:rPr>
              <a:t>med tydelige problemstillinger</a:t>
            </a:r>
          </a:p>
          <a:p>
            <a:r>
              <a:rPr lang="da-DK" b="0" dirty="0" smtClean="0">
                <a:solidFill>
                  <a:srgbClr val="00B050"/>
                </a:solidFill>
              </a:rPr>
              <a:t>Opgivelser fra undervisningen i 9. kl. (8. kl. kan inddrages) </a:t>
            </a:r>
          </a:p>
          <a:p>
            <a:r>
              <a:rPr lang="da-DK" b="0" dirty="0" smtClean="0">
                <a:solidFill>
                  <a:srgbClr val="00B050"/>
                </a:solidFill>
              </a:rPr>
              <a:t>Problemstillingerne er udarbejdet på baggrund af tydelige læringsmål med udgangspunkt i Fælles Mål</a:t>
            </a:r>
          </a:p>
          <a:p>
            <a:r>
              <a:rPr lang="da-DK" b="0" dirty="0" smtClean="0">
                <a:solidFill>
                  <a:srgbClr val="00B050"/>
                </a:solidFill>
              </a:rPr>
              <a:t>Der opgives min. 4 kulturteknikker (redskaber til erkendelse og formidling af fagligt stof )f. eks. Prezi, planche, film, rollespil) mindst én It-baseret</a:t>
            </a:r>
          </a:p>
          <a:p>
            <a:r>
              <a:rPr lang="da-DK" b="0" dirty="0" smtClean="0">
                <a:solidFill>
                  <a:srgbClr val="00B050"/>
                </a:solidFill>
              </a:rPr>
              <a:t>Der opgives et alsidigt stof indenfor fagets områder (kompetencemål/færdigheds- og vidensområder) </a:t>
            </a:r>
          </a:p>
          <a:p>
            <a:r>
              <a:rPr lang="da-DK" b="0" dirty="0" smtClean="0">
                <a:solidFill>
                  <a:srgbClr val="00B050"/>
                </a:solidFill>
              </a:rPr>
              <a:t>Tekster og andre udtryksformer (mindst 5) – både fiktion og nonfiktion (ex. novelle, sangtekst, dokumentarfilm) </a:t>
            </a:r>
          </a:p>
          <a:p>
            <a:r>
              <a:rPr lang="da-DK" b="0" dirty="0" smtClean="0">
                <a:solidFill>
                  <a:srgbClr val="00B050"/>
                </a:solidFill>
              </a:rPr>
              <a:t>Skolelederen underskriver, og har dermed det formelle ansvar for opgivelserne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455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aseline="0" dirty="0" smtClean="0"/>
              <a:t>3. april – for at få tid. Velvidende at udtrækket for skolen ikke kendes endnu. Hvis bliver udtrukket, så bedre tid, hvis ikke udtrukket, så god undervisning det problemformulerende arbejde. </a:t>
            </a:r>
          </a:p>
          <a:p>
            <a:pPr marL="228600" indent="-228600">
              <a:buAutoNum type="arabicPeriod"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7F84-9575-4AF4-A6AB-A8EB5FDB30E2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655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OBS på prøvebekendtgørelsens § 21, stk. 2, hvor der står : </a:t>
            </a:r>
          </a:p>
          <a:p>
            <a:r>
              <a:rPr lang="da-DK" dirty="0" smtClean="0"/>
              <a:t>Stk. 2. Opgaverne til prøver med mundtlig besvarelse fordeles ved lodtrækning blandt eleverne, medmindre andet er fastsat i bilag 1 og 2. Hver elev skal kunne vælge mellem mindst fire muligheder. Ved lodtrækning skal eksaminator samt censor eller skolens leder være til stede. Udtrukne muligheder kan an- vendes op til to gange.</a:t>
            </a:r>
          </a:p>
          <a:p>
            <a:r>
              <a:rPr lang="da-DK" dirty="0" smtClean="0"/>
              <a:t>Opgivelser</a:t>
            </a:r>
            <a:r>
              <a:rPr lang="da-DK" baseline="0" dirty="0" smtClean="0"/>
              <a:t> fra </a:t>
            </a:r>
            <a:r>
              <a:rPr lang="da-DK" dirty="0" smtClean="0"/>
              <a:t>årsplan – gerne</a:t>
            </a:r>
            <a:r>
              <a:rPr lang="da-DK" baseline="0" dirty="0" smtClean="0"/>
              <a:t> med</a:t>
            </a:r>
            <a:r>
              <a:rPr lang="da-DK" dirty="0" smtClean="0"/>
              <a:t> inddragelse</a:t>
            </a:r>
            <a:r>
              <a:rPr lang="da-DK" baseline="0" dirty="0" smtClean="0"/>
              <a:t> af</a:t>
            </a:r>
            <a:r>
              <a:rPr lang="da-DK" dirty="0" smtClean="0"/>
              <a:t> eleverne</a:t>
            </a:r>
          </a:p>
          <a:p>
            <a:endParaRPr lang="da-DK" dirty="0" smtClean="0"/>
          </a:p>
          <a:p>
            <a:r>
              <a:rPr lang="da-DK" dirty="0" smtClean="0"/>
              <a:t>Må gerne trække emnet/tema</a:t>
            </a:r>
            <a:r>
              <a:rPr lang="da-DK" baseline="0" dirty="0" smtClean="0"/>
              <a:t> </a:t>
            </a:r>
            <a:r>
              <a:rPr lang="da-DK" dirty="0" smtClean="0"/>
              <a:t> før selve faget er udtrukket til prøve. </a:t>
            </a:r>
          </a:p>
          <a:p>
            <a:endParaRPr lang="da-DK" dirty="0" smtClean="0"/>
          </a:p>
          <a:p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Inden eller efter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faget er udtrukket, trækker eleven/gruppen, under overværelse af skolens leder, et emne/tema blandt det opgivne stof, som er det tema/emne, eleverne aflægger prøve indenfor.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Eleven/gruppen udarbejder herefter en problemstilling og et produkt, som danner grundlag for besvarelsen af problemstillingen. Arbejdet gennemføres i den sidste del af undervisningstiden og med vedledning fra læreren.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DFCB6-A093-41B4-9FDA-A10AD0C55B0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4373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vejledningslektioner med faglæreren. Vejledningsforløbet kan enten foregå samlet for hele klassen eller for de enkelte grupper. Eleverne skal i denne periode have adgang til internet, bøger og andet materiale anvendt i undervisningen. Det kan være nyttigt at inddrage Pædagogisk Læringscenter på skolen i vejledningsperioden. </a:t>
            </a:r>
          </a:p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dirty="0" smtClean="0"/>
              <a:t>Det </a:t>
            </a:r>
            <a:r>
              <a:rPr lang="da-DK" dirty="0" smtClean="0"/>
              <a:t>udvidede kildebegreb: 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Folkeskolens historieundervisning anvendes et udvidet kildebegreb, </a:t>
            </a:r>
            <a:r>
              <a:rPr lang="da-D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 kilder forstås som spor, medier og andre udtryksformer, der kan bruges til at opnå viden om en historisk problemstilling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da-D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Kildekritik skal være en integreret og funktionel del af arbejdet med alle emner og temaer.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Eleven skal ikke til prøven gennemgå de valgte kilder kildekritisk, men de lærerstillede spørgsmål og efterfølgende dialog kan tage et kildekritisk sigte. </a:t>
            </a:r>
          </a:p>
          <a:p>
            <a:r>
              <a:rPr lang="da-DK" dirty="0" smtClean="0"/>
              <a:t>Bærer elevens belysning af problemstillingen præg af kildekritisk tilgang?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DFCB6-A093-41B4-9FDA-A10AD0C55B0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4435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DFCB6-A093-41B4-9FDA-A10AD0C55B0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6440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Jeg</a:t>
            </a:r>
            <a:r>
              <a:rPr lang="da-DK" baseline="0" dirty="0" smtClean="0"/>
              <a:t> vil nu dykke ned i </a:t>
            </a:r>
            <a:r>
              <a:rPr lang="da-DK" baseline="0" dirty="0" err="1" smtClean="0"/>
              <a:t>enkeltedele</a:t>
            </a:r>
            <a:r>
              <a:rPr lang="da-DK" baseline="0" dirty="0" smtClean="0"/>
              <a:t> af prøven: </a:t>
            </a:r>
          </a:p>
          <a:p>
            <a:r>
              <a:rPr lang="da-DK" baseline="0" dirty="0" smtClean="0"/>
              <a:t>Problemstilling</a:t>
            </a:r>
          </a:p>
          <a:p>
            <a:r>
              <a:rPr lang="da-DK" baseline="0" dirty="0" smtClean="0"/>
              <a:t>Kulturteknik</a:t>
            </a:r>
          </a:p>
          <a:p>
            <a:r>
              <a:rPr lang="da-DK" baseline="0" dirty="0" smtClean="0"/>
              <a:t>Produkt og dets anvendelse.</a:t>
            </a:r>
          </a:p>
          <a:p>
            <a:endParaRPr lang="da-DK" baseline="0" dirty="0" smtClean="0"/>
          </a:p>
          <a:p>
            <a:endParaRPr lang="da-DK" baseline="0" dirty="0" smtClean="0"/>
          </a:p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7F84-9575-4AF4-A6AB-A8EB5FDB30E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38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71ED13-B763-4E52-ADEE-D3CFAE5162EA}" type="datetime1">
              <a:rPr lang="da-DK" smtClean="0"/>
              <a:t>25-03-2019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Læringskonsulent Mads Joakim Sørensen 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 smtClean="0">
                <a:latin typeface="Calibri" panose="020F0502020204030204" pitchFamily="34" charset="0"/>
              </a:rPr>
              <a:t>Side </a:t>
            </a:r>
            <a:fld id="{328619CC-3AD1-4B14-89FD-16135A949528}" type="slidenum">
              <a:rPr lang="da-DK" smtClean="0">
                <a:latin typeface="Calibri" panose="020F0502020204030204" pitchFamily="34" charset="0"/>
              </a:rPr>
              <a:pPr>
                <a:defRPr/>
              </a:pPr>
              <a:t>‹nr.›</a:t>
            </a:fld>
            <a:endParaRPr lang="da-DK" dirty="0">
              <a:latin typeface="Calibri" panose="020F0502020204030204" pitchFamily="34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83" y="116633"/>
            <a:ext cx="1779885" cy="44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0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5FBB-5B93-4F6D-925D-4609EBE8EFEE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4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3921-5698-407E-9C51-4182779C6C22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6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0B8-DB2B-4B98-BFDE-A92BF6723D72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800" dirty="0">
              <a:latin typeface="Calibri" panose="020F0502020204030204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800" dirty="0">
              <a:latin typeface="Calibri" panose="020F0502020204030204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800" dirty="0">
              <a:latin typeface="Calibri" panose="020F050202020403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77888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4001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922463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4447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0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9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16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3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Tilføj hjælpelinjer: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Højreklik</a:t>
            </a:r>
            <a:r>
              <a:rPr lang="da-DK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et sted i det grå område rundt om dette dias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Vælg "Gitter og hjælpelinjer"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Vælg "Vis hjælpelinjer på skærm"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4" y="2497139"/>
            <a:ext cx="8638117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83" y="116633"/>
            <a:ext cx="1779885" cy="444971"/>
          </a:xfrm>
          <a:prstGeom prst="rect">
            <a:avLst/>
          </a:prstGeom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71ED13-B763-4E52-ADEE-D3CFAE5162EA}" type="datetime1">
              <a:rPr lang="da-DK" smtClean="0"/>
              <a:t>25-03-2019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Læringskonsulent Mads Joakim Sørensen 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>
                <a:latin typeface="Calibri" panose="020F0502020204030204" pitchFamily="34" charset="0"/>
              </a:rPr>
              <a:t>Side </a:t>
            </a:r>
            <a:fld id="{328619CC-3AD1-4B14-89FD-16135A949528}" type="slidenum">
              <a:rPr lang="da-DK" smtClean="0">
                <a:latin typeface="Calibri" panose="020F0502020204030204" pitchFamily="34" charset="0"/>
              </a:rPr>
              <a:pPr>
                <a:defRPr/>
              </a:pPr>
              <a:t>‹nr.›</a:t>
            </a:fld>
            <a:endParaRPr lang="da-DK" dirty="0">
              <a:latin typeface="Calibri" panose="020F0502020204030204" pitchFamily="34" charset="0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82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3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655C-FAF0-40C9-93F2-CE08C56ACD11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8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5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FA6-08EA-49DB-8F11-166826A6238D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02F7-E709-4D74-896D-C86E3C24657F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2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E9E5-9BFD-42AE-BBE9-34ED92DAD467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3145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7924-ED7F-43B3-8096-7D239B2B5119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1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E117-A0A4-4E19-A974-CA51B035F8CA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6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E9E5-9BFD-42AE-BBE9-34ED92DAD467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0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57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jette.kjaergaard@stukuvm.dk" TargetMode="External"/><Relationship Id="rId3" Type="http://schemas.openxmlformats.org/officeDocument/2006/relationships/hyperlink" Target="https://www.retsinformation.dk/Forms/R0710.aspx?id=198165" TargetMode="External"/><Relationship Id="rId7" Type="http://schemas.openxmlformats.org/officeDocument/2006/relationships/hyperlink" Target="mailto:Liselotte.uhrenholt@stukuvm.d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p@stukuvm.dk" TargetMode="External"/><Relationship Id="rId5" Type="http://schemas.openxmlformats.org/officeDocument/2006/relationships/hyperlink" Target="mailto:Hum.fag@uvm.dk" TargetMode="External"/><Relationship Id="rId4" Type="http://schemas.openxmlformats.org/officeDocument/2006/relationships/hyperlink" Target="https://www.uvm.dk/folkeskolen/folkeskolens-proever/forberedelse/proevevejledninger" TargetMode="External"/><Relationship Id="rId9" Type="http://schemas.openxmlformats.org/officeDocument/2006/relationships/hyperlink" Target="mailto:birgitte.baekgaard@stukuvm.d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 smtClean="0"/>
              <a:t>Webinar </a:t>
            </a:r>
            <a:br>
              <a:rPr lang="da-DK" b="1" dirty="0" smtClean="0"/>
            </a:br>
            <a:r>
              <a:rPr lang="da-DK" sz="4400" b="1" dirty="0" smtClean="0"/>
              <a:t>Fælles prøve i kristendomskundskab, historie og samfundsfag</a:t>
            </a:r>
            <a:endParaRPr lang="da-DK" sz="44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Oplæg </a:t>
            </a:r>
            <a:r>
              <a:rPr lang="da-DK" dirty="0" smtClean="0"/>
              <a:t>v</a:t>
            </a:r>
            <a:r>
              <a:rPr lang="da-DK" dirty="0"/>
              <a:t>/ </a:t>
            </a:r>
            <a:r>
              <a:rPr lang="da-DK" dirty="0" smtClean="0"/>
              <a:t>Birgitte </a:t>
            </a:r>
            <a:r>
              <a:rPr lang="da-DK" dirty="0" smtClean="0"/>
              <a:t>Bækgaard og Jette Kjærgaard </a:t>
            </a:r>
            <a:endParaRPr lang="da-DK" dirty="0" smtClean="0"/>
          </a:p>
          <a:p>
            <a:r>
              <a:rPr lang="da-DK" dirty="0" smtClean="0"/>
              <a:t>Pædagogisk konsulent, </a:t>
            </a:r>
            <a:r>
              <a:rPr lang="da-DK" dirty="0"/>
              <a:t>Undervisningsministeriet.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55D0-DC81-4E97-B55C-C60578B5A3C7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80955"/>
            <a:ext cx="10972800" cy="1143000"/>
          </a:xfrm>
        </p:spPr>
        <p:txBody>
          <a:bodyPr/>
          <a:lstStyle/>
          <a:p>
            <a:r>
              <a:rPr lang="da-DK" dirty="0" smtClean="0"/>
              <a:t>Problemstilling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6056" y="1518865"/>
            <a:ext cx="10717617" cy="4850039"/>
          </a:xfrm>
        </p:spPr>
        <p:txBody>
          <a:bodyPr>
            <a:normAutofit/>
          </a:bodyPr>
          <a:lstStyle/>
          <a:p>
            <a:r>
              <a:rPr lang="da-DK" sz="2800" dirty="0" smtClean="0"/>
              <a:t>En </a:t>
            </a:r>
            <a:r>
              <a:rPr lang="da-DK" sz="2800" dirty="0"/>
              <a:t>problemstilling er først og fremmest en </a:t>
            </a:r>
            <a:r>
              <a:rPr lang="da-DK" sz="2800" dirty="0" smtClean="0"/>
              <a:t>faglig </a:t>
            </a:r>
            <a:r>
              <a:rPr lang="da-DK" sz="2800" dirty="0"/>
              <a:t>relevant problematik, som kan belyses fra flere </a:t>
            </a:r>
            <a:r>
              <a:rPr lang="da-DK" sz="2800" dirty="0" smtClean="0"/>
              <a:t>vinkler, </a:t>
            </a:r>
            <a:r>
              <a:rPr lang="da-DK" sz="2800" dirty="0"/>
              <a:t>og som </a:t>
            </a:r>
            <a:r>
              <a:rPr lang="da-DK" sz="2800" dirty="0" smtClean="0"/>
              <a:t>ikke har </a:t>
            </a:r>
            <a:r>
              <a:rPr lang="da-DK" sz="2800" dirty="0"/>
              <a:t>et entydigt </a:t>
            </a:r>
            <a:r>
              <a:rPr lang="da-DK" sz="2800" dirty="0" smtClean="0"/>
              <a:t>svar</a:t>
            </a:r>
          </a:p>
          <a:p>
            <a:pPr marL="0" indent="0">
              <a:buNone/>
            </a:pPr>
            <a:endParaRPr lang="da-DK" sz="2800" dirty="0"/>
          </a:p>
          <a:p>
            <a:r>
              <a:rPr lang="da-DK" sz="2800" dirty="0"/>
              <a:t>En problemstilling kan formuleres på baggrund af undrende </a:t>
            </a:r>
            <a:r>
              <a:rPr lang="da-DK" sz="2800" dirty="0" err="1"/>
              <a:t>hv</a:t>
            </a:r>
            <a:r>
              <a:rPr lang="da-DK" sz="2800" dirty="0"/>
              <a:t>-ord </a:t>
            </a:r>
            <a:r>
              <a:rPr lang="da-DK" sz="2800" dirty="0" smtClean="0"/>
              <a:t>(hvordan, hvorfor, hvilke, hvad)</a:t>
            </a:r>
          </a:p>
          <a:p>
            <a:endParaRPr lang="da-DK" sz="2800" dirty="0"/>
          </a:p>
          <a:p>
            <a:r>
              <a:rPr lang="da-DK" sz="2400" dirty="0" smtClean="0"/>
              <a:t>Ex: "</a:t>
            </a:r>
            <a:r>
              <a:rPr lang="da-DK" sz="2400" dirty="0"/>
              <a:t>Velfærdsstaten: Har vi råd til at beholde vores velfærdssamfund med det forbrug, som vi har i dag?" </a:t>
            </a:r>
            <a:r>
              <a:rPr lang="da-DK" sz="2400" dirty="0" smtClean="0"/>
              <a:t>(samfundsfag)</a:t>
            </a:r>
          </a:p>
          <a:p>
            <a:r>
              <a:rPr lang="da-DK" sz="2400" dirty="0" smtClean="0"/>
              <a:t>Ex: "</a:t>
            </a:r>
            <a:r>
              <a:rPr lang="da-DK" sz="2400" dirty="0"/>
              <a:t>Hvilken indflydelse har Kanslergadeforliget haft for den danske velfærdsstat?" </a:t>
            </a:r>
            <a:r>
              <a:rPr lang="da-DK" sz="2400" dirty="0" smtClean="0"/>
              <a:t>(historie)</a:t>
            </a:r>
            <a:r>
              <a:rPr lang="da-DK" sz="2800" dirty="0"/>
              <a:t>	</a:t>
            </a:r>
          </a:p>
          <a:p>
            <a:endParaRPr lang="da-DK" sz="2800" dirty="0"/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8537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94167" y="274638"/>
            <a:ext cx="10972800" cy="1143000"/>
          </a:xfrm>
        </p:spPr>
        <p:txBody>
          <a:bodyPr/>
          <a:lstStyle/>
          <a:p>
            <a:r>
              <a:rPr lang="da-DK" dirty="0" smtClean="0"/>
              <a:t>Produkt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206652"/>
            <a:ext cx="4015563" cy="40857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dirty="0" smtClean="0"/>
          </a:p>
          <a:p>
            <a:r>
              <a:rPr lang="da-DK" sz="3000" dirty="0" smtClean="0"/>
              <a:t>Skal </a:t>
            </a:r>
            <a:r>
              <a:rPr lang="da-DK" sz="3000" dirty="0"/>
              <a:t>understrege faglige </a:t>
            </a:r>
            <a:r>
              <a:rPr lang="da-DK" sz="3000" dirty="0" smtClean="0"/>
              <a:t>pointer</a:t>
            </a:r>
          </a:p>
          <a:p>
            <a:pPr marL="0" indent="0">
              <a:buNone/>
            </a:pPr>
            <a:r>
              <a:rPr lang="da-DK" sz="3000" dirty="0" smtClean="0"/>
              <a:t> </a:t>
            </a:r>
            <a:endParaRPr lang="da-DK" sz="3000" dirty="0"/>
          </a:p>
          <a:p>
            <a:r>
              <a:rPr lang="da-DK" sz="3000" dirty="0"/>
              <a:t>Bedømmes ikke </a:t>
            </a:r>
            <a:r>
              <a:rPr lang="da-DK" sz="3000" dirty="0" smtClean="0"/>
              <a:t>isoleret</a:t>
            </a:r>
          </a:p>
          <a:p>
            <a:pPr marL="0" indent="0">
              <a:buNone/>
            </a:pPr>
            <a:r>
              <a:rPr lang="da-DK" sz="3000" dirty="0" smtClean="0"/>
              <a:t> </a:t>
            </a:r>
            <a:endParaRPr lang="da-DK" sz="3000" dirty="0"/>
          </a:p>
          <a:p>
            <a:r>
              <a:rPr lang="da-DK" sz="3000" dirty="0" smtClean="0"/>
              <a:t>Kernespørgsmål </a:t>
            </a:r>
            <a:r>
              <a:rPr lang="da-DK" sz="3000" dirty="0"/>
              <a:t>til evt. vejledning: Hvad vil I vise/understrege med </a:t>
            </a:r>
            <a:r>
              <a:rPr lang="da-DK" sz="3000" dirty="0" smtClean="0"/>
              <a:t>jeres produkt?</a:t>
            </a:r>
            <a:endParaRPr lang="da-DK" sz="3000" dirty="0"/>
          </a:p>
          <a:p>
            <a:endParaRPr lang="da-DK" dirty="0"/>
          </a:p>
        </p:txBody>
      </p:sp>
      <p:pic>
        <p:nvPicPr>
          <p:cNvPr id="5" name="Picture 2" descr="http://www.emu.dk/sites/default/files/Sk%C3%A6rmbillede%202015-01-26%20kl.%2023.31.5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53" y="1722475"/>
            <a:ext cx="5255342" cy="312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1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563" y="423494"/>
            <a:ext cx="10972800" cy="1143000"/>
          </a:xfrm>
        </p:spPr>
        <p:txBody>
          <a:bodyPr/>
          <a:lstStyle/>
          <a:p>
            <a:r>
              <a:rPr lang="da-DK" dirty="0" smtClean="0"/>
              <a:t>Udarbejdelse af lærerstillede spørgsmål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663983"/>
            <a:ext cx="9555125" cy="29505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sz="2800" dirty="0" smtClean="0"/>
              <a:t>De ekstemporale spørgsmål skal bestå af 2-3 analyserende, fortolkende eller perspektiverende spørgsmål ud fra elevernes problemstilling</a:t>
            </a:r>
          </a:p>
          <a:p>
            <a:pPr marL="0" indent="0">
              <a:buNone/>
            </a:pPr>
            <a:endParaRPr lang="da-DK" sz="2800" dirty="0" smtClean="0"/>
          </a:p>
          <a:p>
            <a:pPr marL="0" indent="0">
              <a:buNone/>
            </a:pPr>
            <a:r>
              <a:rPr lang="da-DK" sz="2800" dirty="0" smtClean="0"/>
              <a:t>Spørgsmålene skal: </a:t>
            </a:r>
          </a:p>
          <a:p>
            <a:r>
              <a:rPr lang="da-DK" sz="2800" dirty="0" smtClean="0"/>
              <a:t>sikre den faglige bredde</a:t>
            </a:r>
          </a:p>
          <a:p>
            <a:r>
              <a:rPr lang="da-DK" sz="2800" dirty="0"/>
              <a:t>u</a:t>
            </a:r>
            <a:r>
              <a:rPr lang="da-DK" sz="2800" dirty="0" smtClean="0"/>
              <a:t>dfordre eleverne</a:t>
            </a:r>
          </a:p>
          <a:p>
            <a:r>
              <a:rPr lang="da-DK" sz="2800" dirty="0"/>
              <a:t>i</a:t>
            </a:r>
            <a:r>
              <a:rPr lang="da-DK" sz="2800" dirty="0" smtClean="0"/>
              <a:t>nddrage områder fra opgivelser/fagets kompetenceområder</a:t>
            </a:r>
          </a:p>
          <a:p>
            <a:pPr marL="0" indent="0">
              <a:buNone/>
            </a:pPr>
            <a:endParaRPr lang="da-DK" sz="2800" dirty="0" smtClean="0"/>
          </a:p>
          <a:p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46" y="4727058"/>
            <a:ext cx="7400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1990193" y="4701881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Ex: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97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28" y="890806"/>
            <a:ext cx="10972800" cy="1143000"/>
          </a:xfrm>
        </p:spPr>
        <p:txBody>
          <a:bodyPr>
            <a:noAutofit/>
          </a:bodyPr>
          <a:lstStyle/>
          <a:p>
            <a:r>
              <a:rPr lang="da-DK" dirty="0" smtClean="0"/>
              <a:t>Mellem vejledningslektioner og prøven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739" y="1802900"/>
            <a:ext cx="9268047" cy="4374608"/>
          </a:xfrm>
        </p:spPr>
        <p:txBody>
          <a:bodyPr>
            <a:normAutofit fontScale="92500" lnSpcReduction="20000"/>
          </a:bodyPr>
          <a:lstStyle/>
          <a:p>
            <a:endParaRPr lang="da-DK" dirty="0" smtClean="0"/>
          </a:p>
          <a:p>
            <a:r>
              <a:rPr lang="da-DK" dirty="0" smtClean="0"/>
              <a:t>Elever afleverer problemstilling, kilder og produkt til læreren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Læreren udarbejder 2-3 spørgsmål </a:t>
            </a:r>
          </a:p>
          <a:p>
            <a:endParaRPr lang="da-DK" dirty="0" smtClean="0"/>
          </a:p>
          <a:p>
            <a:r>
              <a:rPr lang="da-DK" dirty="0" smtClean="0"/>
              <a:t>Opgivelser – fra undervisningen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Alt godkendes af ledelsen og sendes til censor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98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130" y="370335"/>
            <a:ext cx="10972800" cy="1143000"/>
          </a:xfrm>
        </p:spPr>
        <p:txBody>
          <a:bodyPr/>
          <a:lstStyle/>
          <a:p>
            <a:r>
              <a:rPr lang="da-DK" dirty="0" smtClean="0"/>
              <a:t>Indledende samarbejde lærer(e)/censor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018573" y="1676024"/>
            <a:ext cx="10563828" cy="4525963"/>
          </a:xfrm>
        </p:spPr>
        <p:txBody>
          <a:bodyPr>
            <a:noAutofit/>
          </a:bodyPr>
          <a:lstStyle/>
          <a:p>
            <a:r>
              <a:rPr lang="da-DK" dirty="0" smtClean="0"/>
              <a:t>Kontakt hinanden i god tid og lav aftaler om samarbejdet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Drøft erfaringer og regler, særligt prøveforløbet, uddybende spørgsmål og vurderingskriterier</a:t>
            </a:r>
          </a:p>
          <a:p>
            <a:endParaRPr lang="da-DK" dirty="0"/>
          </a:p>
          <a:p>
            <a:r>
              <a:rPr lang="da-DK" dirty="0" smtClean="0"/>
              <a:t>Send materiale til </a:t>
            </a:r>
            <a:r>
              <a:rPr lang="da-DK" dirty="0"/>
              <a:t>censor senest 14 dage før </a:t>
            </a:r>
            <a:r>
              <a:rPr lang="da-DK" dirty="0" smtClean="0"/>
              <a:t>prøven</a:t>
            </a:r>
            <a:endParaRPr lang="da-DK" dirty="0"/>
          </a:p>
          <a:p>
            <a:endParaRPr lang="da-DK" dirty="0"/>
          </a:p>
          <a:p>
            <a:r>
              <a:rPr lang="da-DK" dirty="0" smtClean="0"/>
              <a:t>Send </a:t>
            </a:r>
            <a:r>
              <a:rPr lang="da-DK" dirty="0"/>
              <a:t>til </a:t>
            </a:r>
            <a:r>
              <a:rPr lang="da-DK" dirty="0" smtClean="0"/>
              <a:t>tiden, send evt. opgivelser tidligere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Hjælpemidler til prøven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>
          <a:xfrm>
            <a:off x="7348014" y="1455256"/>
            <a:ext cx="40299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b="1" dirty="0" smtClean="0"/>
              <a:t>Hjælpemidler  </a:t>
            </a:r>
            <a:endParaRPr lang="da-DK" dirty="0"/>
          </a:p>
          <a:p>
            <a:pPr marL="0" indent="0">
              <a:buNone/>
            </a:pPr>
            <a:endParaRPr lang="da-DK" i="1" dirty="0" smtClean="0"/>
          </a:p>
          <a:p>
            <a:pPr marL="0" indent="0">
              <a:buNone/>
            </a:pPr>
            <a:r>
              <a:rPr lang="da-DK" i="1" dirty="0" smtClean="0"/>
              <a:t>Formål </a:t>
            </a:r>
            <a:r>
              <a:rPr lang="da-DK" dirty="0"/>
              <a:t>– at undgå snyd ved prøven. </a:t>
            </a:r>
          </a:p>
          <a:p>
            <a:pPr marL="0" indent="0">
              <a:buNone/>
            </a:pPr>
            <a:endParaRPr lang="da-DK" i="1" dirty="0" smtClean="0"/>
          </a:p>
          <a:p>
            <a:pPr marL="0" indent="0">
              <a:buNone/>
            </a:pPr>
            <a:r>
              <a:rPr lang="da-DK" i="1" dirty="0" smtClean="0"/>
              <a:t>Præcisering </a:t>
            </a:r>
            <a:r>
              <a:rPr lang="da-DK" dirty="0"/>
              <a:t>– udfoldning af prøvebekendtgørelsens bestemmelser vedrørende brug af internettet til prøven.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half" idx="2"/>
          </p:nvPr>
        </p:nvSpPr>
        <p:spPr>
          <a:xfrm>
            <a:off x="812799" y="1417638"/>
            <a:ext cx="5981539" cy="4525963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da-DK" dirty="0" smtClean="0"/>
              <a:t>Eleverne må medbringe alle hjælpemidler fra den daglige undervisning </a:t>
            </a:r>
          </a:p>
          <a:p>
            <a:r>
              <a:rPr lang="da-DK" dirty="0" smtClean="0"/>
              <a:t>Alle hjælpemidler skal så vidt muligt opbevares og medbringes lokalt på elevernes computer</a:t>
            </a:r>
            <a:endParaRPr lang="da-DK" dirty="0"/>
          </a:p>
          <a:p>
            <a:r>
              <a:rPr lang="da-DK" dirty="0" smtClean="0"/>
              <a:t>Det er skolens leder, som skal afgøre, hvilke hjælpemidler eleverne må tilgå via internettet</a:t>
            </a:r>
            <a:endParaRPr lang="da-DK" dirty="0"/>
          </a:p>
          <a:p>
            <a:r>
              <a:rPr lang="da-DK" dirty="0" smtClean="0"/>
              <a:t>Eleverne må ikke anvende internettet til at søge ny viden under prøven</a:t>
            </a:r>
            <a:endParaRPr lang="da-DK" dirty="0"/>
          </a:p>
          <a:p>
            <a:r>
              <a:rPr lang="da-DK" dirty="0" smtClean="0"/>
              <a:t>Informer eleverne grundigt om reglerne – i god tid inden prøven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7217384" y="1455256"/>
            <a:ext cx="4234386" cy="370705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78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02F7-E709-4D74-896D-C86E3C24657F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78" y="1286301"/>
            <a:ext cx="1031875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0" y="529875"/>
            <a:ext cx="103441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3604437" y="1304575"/>
            <a:ext cx="7410893" cy="4426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boks 1"/>
          <p:cNvSpPr txBox="1"/>
          <p:nvPr/>
        </p:nvSpPr>
        <p:spPr>
          <a:xfrm>
            <a:off x="3745672" y="1493477"/>
            <a:ext cx="7025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Eleverne må have alle former for specifikke hjælpemidler, egne noter og oplagsværker til rådighed i forberedelsestiden. Specifikke hjælpemider, egne noter og opslagsværker,  som ikke kan medbringes eller opbevares lokalt, kan efter skolelederens nærmere anvisninger tilgås via internettet.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3745672" y="2917773"/>
            <a:ext cx="7025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Eleverne må have alle former for specifikke hjælpemidler, egne noter og oplagsværker til rådighed i forberedelsestiden. Specifikke hjælpemider, egne noter og opslagsværker,  som ikke kan medbringes eller opbevares lokalt, kan efter skolelederens nærmere anvisninger tilgås via internettet.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3745672" y="4296928"/>
            <a:ext cx="7025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Eleverne må have alle former for specifikke hjælpemidler, egne noter og oplagsværker til rådighed i forberedelsestiden. Specifikke hjælpemider, egne noter og opslagsværker,  som ikke kan medbringes eller opbevares lokalt, kan efter skolelederens nærmere anvisninger tilgås via internettet.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20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48" y="683131"/>
            <a:ext cx="10972800" cy="1143000"/>
          </a:xfrm>
        </p:spPr>
        <p:txBody>
          <a:bodyPr>
            <a:noAutofit/>
          </a:bodyPr>
          <a:lstStyle/>
          <a:p>
            <a:r>
              <a:rPr lang="da-DK" dirty="0" smtClean="0"/>
              <a:t>Prøven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680" y="1456660"/>
            <a:ext cx="9775371" cy="4965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Kort forberedelse til lærerstillede ekstemporalspørgsmål (25, 40, 55 minutter)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Prøvesituationen (25, 40, 55 minutter):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F</a:t>
            </a:r>
            <a:r>
              <a:rPr lang="da-DK" dirty="0" smtClean="0"/>
              <a:t>remlægger besvarelse af problemstilling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B</a:t>
            </a:r>
            <a:r>
              <a:rPr lang="da-DK" dirty="0" smtClean="0"/>
              <a:t>esvarelse af lærerstillede spørgsmål med samtale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V</a:t>
            </a:r>
            <a:r>
              <a:rPr lang="da-DK" dirty="0" smtClean="0"/>
              <a:t>otering – individuelle karakterer</a:t>
            </a:r>
          </a:p>
          <a:p>
            <a:endParaRPr lang="da-DK" sz="2000" dirty="0" smtClean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8321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3511" y="182917"/>
            <a:ext cx="9753600" cy="1154097"/>
          </a:xfrm>
        </p:spPr>
        <p:txBody>
          <a:bodyPr/>
          <a:lstStyle/>
          <a:p>
            <a:r>
              <a:rPr lang="da-DK" dirty="0" smtClean="0"/>
              <a:t> Ved selve prøven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67101" y="1511234"/>
            <a:ext cx="9379132" cy="45922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sz="5500" dirty="0" smtClean="0"/>
              <a:t>Eksaminationen forløber i 3 dele: </a:t>
            </a:r>
          </a:p>
          <a:p>
            <a:pPr lvl="2"/>
            <a:r>
              <a:rPr lang="da-DK" sz="4700" dirty="0" smtClean="0"/>
              <a:t>fremlæggelse af besvarelse af problemstilling med inddragelse af produkt</a:t>
            </a:r>
          </a:p>
          <a:p>
            <a:pPr lvl="2"/>
            <a:r>
              <a:rPr lang="da-DK" sz="4700" dirty="0" smtClean="0"/>
              <a:t>besvarelse af de lærerstillede spørgsmål</a:t>
            </a:r>
          </a:p>
          <a:p>
            <a:pPr lvl="2"/>
            <a:r>
              <a:rPr lang="da-DK" sz="4700" dirty="0"/>
              <a:t>s</a:t>
            </a:r>
            <a:r>
              <a:rPr lang="da-DK" sz="4700" dirty="0" smtClean="0"/>
              <a:t>amtale</a:t>
            </a:r>
          </a:p>
          <a:p>
            <a:pPr marL="914400" lvl="2" indent="0">
              <a:buNone/>
            </a:pPr>
            <a:endParaRPr lang="da-DK" sz="4700" dirty="0"/>
          </a:p>
          <a:p>
            <a:r>
              <a:rPr lang="da-DK" sz="5500" dirty="0" smtClean="0"/>
              <a:t>Kun noter fra forberedelsen </a:t>
            </a:r>
          </a:p>
          <a:p>
            <a:r>
              <a:rPr lang="da-DK" sz="5500" dirty="0" smtClean="0"/>
              <a:t>Læreren hjælper eleven med at disponere tiden</a:t>
            </a:r>
          </a:p>
          <a:p>
            <a:r>
              <a:rPr lang="da-DK" sz="5500" dirty="0" smtClean="0"/>
              <a:t>Samtalesituation efter elevernes fremlæggelse af problemstilling</a:t>
            </a:r>
          </a:p>
          <a:p>
            <a:r>
              <a:rPr lang="da-DK" sz="5500" dirty="0" smtClean="0"/>
              <a:t>Læreren og censor sikrer, at alle kommer til orde</a:t>
            </a:r>
          </a:p>
          <a:p>
            <a:pPr marL="0" indent="0">
              <a:buNone/>
            </a:pPr>
            <a:endParaRPr lang="da-DK" sz="55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91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382" y="205061"/>
            <a:ext cx="8638117" cy="1143000"/>
          </a:xfrm>
        </p:spPr>
        <p:txBody>
          <a:bodyPr/>
          <a:lstStyle/>
          <a:p>
            <a:r>
              <a:rPr lang="da-DK" dirty="0" smtClean="0"/>
              <a:t> Vurdering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3014" y="1562514"/>
            <a:ext cx="10547498" cy="46805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a-DK" sz="3000" dirty="0" smtClean="0"/>
              <a:t>Faglig </a:t>
            </a:r>
            <a:r>
              <a:rPr lang="da-DK" sz="3000" dirty="0" smtClean="0"/>
              <a:t>belysning af problemstilling med tydelige faglige </a:t>
            </a:r>
            <a:r>
              <a:rPr lang="da-DK" sz="3000" dirty="0" smtClean="0"/>
              <a:t>områder</a:t>
            </a:r>
            <a:endParaRPr lang="da-DK" sz="3000" dirty="0" smtClean="0"/>
          </a:p>
          <a:p>
            <a:pPr lvl="2"/>
            <a:r>
              <a:rPr lang="da-DK" sz="2800" dirty="0" smtClean="0"/>
              <a:t>referencer til faglige stofområder </a:t>
            </a:r>
          </a:p>
          <a:p>
            <a:pPr lvl="2"/>
            <a:r>
              <a:rPr lang="da-DK" sz="2800" dirty="0"/>
              <a:t>b</a:t>
            </a:r>
            <a:r>
              <a:rPr lang="da-DK" sz="2800" dirty="0" smtClean="0"/>
              <a:t>esvarelse af lærerstillede spørgsmål </a:t>
            </a:r>
          </a:p>
          <a:p>
            <a:pPr lvl="2"/>
            <a:r>
              <a:rPr lang="da-DK" sz="2800" dirty="0"/>
              <a:t>inddragelse af produktet ift. problemstillingen (ikke produktet i sig selv</a:t>
            </a:r>
            <a:r>
              <a:rPr lang="da-DK" sz="2800" dirty="0" smtClean="0"/>
              <a:t>)</a:t>
            </a:r>
          </a:p>
          <a:p>
            <a:endParaRPr lang="da-DK" sz="3000" dirty="0" smtClean="0"/>
          </a:p>
          <a:p>
            <a:pPr marL="0" indent="0">
              <a:buNone/>
            </a:pPr>
            <a:r>
              <a:rPr lang="da-DK" sz="3000" dirty="0" smtClean="0"/>
              <a:t>2. Samtale om faglige problemstillinger </a:t>
            </a:r>
          </a:p>
          <a:p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0941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E9E5-9BFD-42AE-BBE9-34ED92DAD467}" type="datetime1">
              <a:rPr lang="da-DK" smtClean="0"/>
              <a:t>25-03-2019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33" y="731660"/>
            <a:ext cx="43307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609600" y="681127"/>
            <a:ext cx="2522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Mandag 1. april  </a:t>
            </a:r>
          </a:p>
          <a:p>
            <a:r>
              <a:rPr lang="da-DK" b="1" dirty="0">
                <a:solidFill>
                  <a:srgbClr val="FF0000"/>
                </a:solidFill>
              </a:rPr>
              <a:t>T</a:t>
            </a:r>
            <a:r>
              <a:rPr lang="da-DK" b="1" dirty="0" smtClean="0">
                <a:solidFill>
                  <a:srgbClr val="FF0000"/>
                </a:solidFill>
              </a:rPr>
              <a:t>idligste udtræk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1966299" y="2188261"/>
            <a:ext cx="1345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6. – 14. maj </a:t>
            </a:r>
          </a:p>
          <a:p>
            <a:r>
              <a:rPr lang="da-DK" b="1" dirty="0">
                <a:solidFill>
                  <a:srgbClr val="FF0000"/>
                </a:solidFill>
              </a:rPr>
              <a:t>S</a:t>
            </a:r>
            <a:r>
              <a:rPr lang="da-DK" b="1" dirty="0" smtClean="0">
                <a:solidFill>
                  <a:srgbClr val="FF0000"/>
                </a:solidFill>
              </a:rPr>
              <a:t>kr. </a:t>
            </a:r>
            <a:r>
              <a:rPr lang="da-DK" b="1" dirty="0">
                <a:solidFill>
                  <a:srgbClr val="FF0000"/>
                </a:solidFill>
              </a:rPr>
              <a:t>p</a:t>
            </a:r>
            <a:r>
              <a:rPr lang="da-DK" b="1" dirty="0" smtClean="0">
                <a:solidFill>
                  <a:srgbClr val="FF0000"/>
                </a:solidFill>
              </a:rPr>
              <a:t>røve-</a:t>
            </a:r>
          </a:p>
          <a:p>
            <a:r>
              <a:rPr lang="da-DK" b="1" dirty="0" smtClean="0">
                <a:solidFill>
                  <a:srgbClr val="FF0000"/>
                </a:solidFill>
              </a:rPr>
              <a:t>periode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358130" y="4604106"/>
            <a:ext cx="257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Mandag 29. april </a:t>
            </a:r>
          </a:p>
          <a:p>
            <a:r>
              <a:rPr lang="da-DK" b="1" dirty="0">
                <a:solidFill>
                  <a:srgbClr val="FF0000"/>
                </a:solidFill>
              </a:rPr>
              <a:t>S</a:t>
            </a:r>
            <a:r>
              <a:rPr lang="da-DK" b="1" dirty="0" smtClean="0">
                <a:solidFill>
                  <a:srgbClr val="FF0000"/>
                </a:solidFill>
              </a:rPr>
              <a:t>kolens offentliggørelse af udtræk 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6113142" y="6156583"/>
            <a:ext cx="2134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M</a:t>
            </a:r>
            <a:r>
              <a:rPr lang="da-DK" b="1" dirty="0" smtClean="0">
                <a:solidFill>
                  <a:srgbClr val="FF0000"/>
                </a:solidFill>
              </a:rPr>
              <a:t>dl. prøveperiode begynder (27. maj)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8461450" y="5111937"/>
            <a:ext cx="2185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M</a:t>
            </a:r>
            <a:r>
              <a:rPr lang="da-DK" b="1" dirty="0" smtClean="0">
                <a:solidFill>
                  <a:srgbClr val="FF0000"/>
                </a:solidFill>
              </a:rPr>
              <a:t>dl. </a:t>
            </a:r>
            <a:r>
              <a:rPr lang="da-DK" b="1" dirty="0">
                <a:solidFill>
                  <a:srgbClr val="FF0000"/>
                </a:solidFill>
              </a:rPr>
              <a:t>p</a:t>
            </a:r>
            <a:r>
              <a:rPr lang="da-DK" b="1" dirty="0" smtClean="0">
                <a:solidFill>
                  <a:srgbClr val="FF0000"/>
                </a:solidFill>
              </a:rPr>
              <a:t>røveperiode slut (21. juni for obligatoriske prøver og 26. juni for frivillige prøver)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8247610" y="3358991"/>
            <a:ext cx="2576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17. -20. juni</a:t>
            </a:r>
          </a:p>
          <a:p>
            <a:r>
              <a:rPr lang="da-DK" b="1" dirty="0">
                <a:solidFill>
                  <a:srgbClr val="FF0000"/>
                </a:solidFill>
              </a:rPr>
              <a:t>M</a:t>
            </a:r>
            <a:r>
              <a:rPr lang="da-DK" b="1" dirty="0" smtClean="0">
                <a:solidFill>
                  <a:srgbClr val="FF0000"/>
                </a:solidFill>
              </a:rPr>
              <a:t>dl. prøver, beskikkede censorer i historie, kristendomskundskab og samfundsfag</a:t>
            </a:r>
            <a:endParaRPr lang="da-DK" b="1" dirty="0">
              <a:solidFill>
                <a:srgbClr val="FF0000"/>
              </a:solidFill>
            </a:endParaRPr>
          </a:p>
        </p:txBody>
      </p:sp>
      <p:cxnSp>
        <p:nvCxnSpPr>
          <p:cNvPr id="13" name="Lige pilforbindelse 12"/>
          <p:cNvCxnSpPr/>
          <p:nvPr/>
        </p:nvCxnSpPr>
        <p:spPr>
          <a:xfrm>
            <a:off x="2307265" y="1082549"/>
            <a:ext cx="93226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/>
          <p:cNvCxnSpPr>
            <a:stCxn id="10" idx="1"/>
          </p:cNvCxnSpPr>
          <p:nvPr/>
        </p:nvCxnSpPr>
        <p:spPr>
          <a:xfrm flipH="1" flipV="1">
            <a:off x="5071731" y="5482125"/>
            <a:ext cx="1041411" cy="9976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/>
          <p:cNvCxnSpPr/>
          <p:nvPr/>
        </p:nvCxnSpPr>
        <p:spPr>
          <a:xfrm>
            <a:off x="2438692" y="5374558"/>
            <a:ext cx="953241" cy="4760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pilforbindelse 16"/>
          <p:cNvCxnSpPr/>
          <p:nvPr/>
        </p:nvCxnSpPr>
        <p:spPr>
          <a:xfrm>
            <a:off x="3239533" y="2614588"/>
            <a:ext cx="120773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enstre klammeparentes 17"/>
          <p:cNvSpPr/>
          <p:nvPr/>
        </p:nvSpPr>
        <p:spPr>
          <a:xfrm>
            <a:off x="4540091" y="1851976"/>
            <a:ext cx="308344" cy="150791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Venstre klammeparentes 27"/>
          <p:cNvSpPr/>
          <p:nvPr/>
        </p:nvSpPr>
        <p:spPr>
          <a:xfrm flipH="1">
            <a:off x="6305132" y="3732032"/>
            <a:ext cx="248134" cy="656773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9" name="Lige pilforbindelse 28"/>
          <p:cNvCxnSpPr/>
          <p:nvPr/>
        </p:nvCxnSpPr>
        <p:spPr>
          <a:xfrm flipH="1" flipV="1">
            <a:off x="6592329" y="4060419"/>
            <a:ext cx="1655282" cy="372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/>
          <p:cNvCxnSpPr/>
          <p:nvPr/>
        </p:nvCxnSpPr>
        <p:spPr>
          <a:xfrm flipH="1" flipV="1">
            <a:off x="6794205" y="5374558"/>
            <a:ext cx="1573618" cy="2380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kstboks 1026"/>
          <p:cNvSpPr txBox="1"/>
          <p:nvPr/>
        </p:nvSpPr>
        <p:spPr>
          <a:xfrm>
            <a:off x="3083909" y="0"/>
            <a:ext cx="4868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600" b="1" dirty="0" smtClean="0">
                <a:solidFill>
                  <a:schemeClr val="bg1">
                    <a:lumMod val="50000"/>
                  </a:schemeClr>
                </a:solidFill>
              </a:rPr>
              <a:t>Sommerens prøver 2019</a:t>
            </a:r>
            <a:endParaRPr lang="da-DK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Lige pilforbindelse 19"/>
          <p:cNvCxnSpPr/>
          <p:nvPr/>
        </p:nvCxnSpPr>
        <p:spPr>
          <a:xfrm flipH="1" flipV="1">
            <a:off x="6843746" y="4485095"/>
            <a:ext cx="1573618" cy="8894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Historie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3545" y="1451339"/>
            <a:ext cx="11249246" cy="488565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sz="3300" dirty="0"/>
              <a:t>Eleven prøves – med udgangspunkt i en selvvalgt problemstilling – i, i hvor høj grad denne kan inddrage relevante færdigheder og viden, der demonstrerer kompetencer inden for og på tværs af kompetenceområderne: kildearbejde og historiebrug, herunder at eleven </a:t>
            </a:r>
            <a:r>
              <a:rPr lang="da-DK" sz="3300" dirty="0" smtClean="0"/>
              <a:t>kan</a:t>
            </a:r>
          </a:p>
          <a:p>
            <a:pPr marL="0" indent="0">
              <a:buNone/>
            </a:pPr>
            <a:endParaRPr lang="da-DK" sz="3300" dirty="0"/>
          </a:p>
          <a:p>
            <a:pPr marL="400050" lvl="1" indent="0">
              <a:buNone/>
            </a:pPr>
            <a:r>
              <a:rPr lang="da-DK" sz="3300" dirty="0"/>
              <a:t>– demonstrere kronologisk overblik samt gøre rede for sammenhænge mellem kontinuitet og forandring i et samfunds udvikling over tid, herunder argumentere for mulige sammenhænge mellem årsager og konsekvenser (eller virkninger) i samfundsmæssige forandringer</a:t>
            </a:r>
            <a:r>
              <a:rPr lang="da-DK" sz="3300" dirty="0" smtClean="0"/>
              <a:t>,</a:t>
            </a:r>
          </a:p>
          <a:p>
            <a:pPr marL="400050" lvl="1" indent="0">
              <a:buNone/>
            </a:pPr>
            <a:endParaRPr lang="da-DK" sz="3300" dirty="0"/>
          </a:p>
          <a:p>
            <a:pPr marL="400050" lvl="1" indent="0">
              <a:buNone/>
            </a:pPr>
            <a:r>
              <a:rPr lang="da-DK" sz="3300" dirty="0"/>
              <a:t>– vurdere løsningsforslag på historiske problemstillinger på baggrund af analyse og fortolkning af anvendte kilder, herunder anvende faglige begreber</a:t>
            </a:r>
            <a:r>
              <a:rPr lang="da-DK" sz="3300" dirty="0" smtClean="0"/>
              <a:t>,</a:t>
            </a:r>
          </a:p>
          <a:p>
            <a:pPr marL="400050" lvl="1" indent="0">
              <a:buNone/>
            </a:pPr>
            <a:endParaRPr lang="da-DK" sz="3300" dirty="0"/>
          </a:p>
          <a:p>
            <a:pPr marL="400050" lvl="1" indent="0">
              <a:buNone/>
            </a:pPr>
            <a:r>
              <a:rPr lang="da-DK" sz="3300" dirty="0"/>
              <a:t>– diskutere samspil mellem fortid, nutid og fremtid, herunder give udtryk for en forståelse af, at de selv, deres livsvilkår og samfund er historieskabte</a:t>
            </a:r>
            <a:r>
              <a:rPr lang="da-DK" sz="3300" dirty="0" smtClean="0"/>
              <a:t>,</a:t>
            </a:r>
          </a:p>
          <a:p>
            <a:pPr marL="400050" lvl="1" indent="0">
              <a:buNone/>
            </a:pPr>
            <a:endParaRPr lang="da-DK" sz="3300" dirty="0"/>
          </a:p>
          <a:p>
            <a:pPr marL="400050" lvl="1" indent="0">
              <a:buNone/>
            </a:pPr>
            <a:r>
              <a:rPr lang="da-DK" sz="3300" dirty="0"/>
              <a:t>– perspektivere den valgte problemstilling til andre historiske fænomener i fortid, nutid og fremtid indenfor det opgivne stof</a:t>
            </a:r>
            <a:r>
              <a:rPr lang="da-DK" sz="3300" dirty="0" smtClean="0"/>
              <a:t>,</a:t>
            </a:r>
          </a:p>
          <a:p>
            <a:pPr marL="400050" lvl="1" indent="0">
              <a:buNone/>
            </a:pPr>
            <a:endParaRPr lang="da-DK" sz="3300" dirty="0"/>
          </a:p>
          <a:p>
            <a:pPr marL="400050" lvl="1" indent="0">
              <a:buNone/>
            </a:pPr>
            <a:r>
              <a:rPr lang="da-DK" sz="3300" dirty="0"/>
              <a:t>– begrunde og formidle en undersøgelse af en historiefaglig problemstilling, herunder inddrage </a:t>
            </a:r>
            <a:r>
              <a:rPr lang="da-DK" sz="3300" dirty="0" smtClean="0"/>
              <a:t>produktet </a:t>
            </a:r>
            <a:r>
              <a:rPr lang="da-DK" sz="3300" dirty="0"/>
              <a:t>understøttende.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Kristendomskundskab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51426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sz="3300" dirty="0"/>
              <a:t>Eleven prøves – med udgangspunkt i en selvvalgt problemstilling – i, i hvor høj grad denne kan inddrage relevante færdigheder og viden, der demonstrerer kompetencer inden for og på tværs af kompetenceområderne; livsfilosofi og etik, bibelske fortællinger, kristendom og ikke-kristne </a:t>
            </a:r>
            <a:r>
              <a:rPr lang="da-DK" sz="3300" dirty="0" smtClean="0"/>
              <a:t>religioner </a:t>
            </a:r>
            <a:r>
              <a:rPr lang="da-DK" sz="3300" dirty="0"/>
              <a:t>og livsopfattelser, herunder at eleven </a:t>
            </a:r>
            <a:r>
              <a:rPr lang="da-DK" sz="3300" dirty="0" smtClean="0"/>
              <a:t>kan</a:t>
            </a:r>
          </a:p>
          <a:p>
            <a:pPr marL="0" indent="0">
              <a:buNone/>
            </a:pPr>
            <a:endParaRPr lang="da-DK" sz="3300" dirty="0"/>
          </a:p>
          <a:p>
            <a:pPr marL="400050" lvl="1" indent="0">
              <a:buNone/>
            </a:pPr>
            <a:r>
              <a:rPr lang="da-DK" sz="3300" dirty="0"/>
              <a:t>– forholde sig til den religiøse dimensions indhold og betydning i relation til grundlæggende tilværelsesspørgsmål og etiske principper samt belyse relationerne mellem grundlæggende værdier og centrale bibelske fortællinger</a:t>
            </a:r>
            <a:r>
              <a:rPr lang="da-DK" sz="3300" dirty="0" smtClean="0"/>
              <a:t>,</a:t>
            </a:r>
          </a:p>
          <a:p>
            <a:pPr marL="400050" lvl="1" indent="0">
              <a:buNone/>
            </a:pPr>
            <a:endParaRPr lang="da-DK" sz="3300" dirty="0"/>
          </a:p>
          <a:p>
            <a:pPr marL="400050" lvl="1" indent="0">
              <a:buNone/>
            </a:pPr>
            <a:r>
              <a:rPr lang="da-DK" sz="3300" dirty="0"/>
              <a:t>– forholde sig til, hvad kristendom er og til hovedtræk i kristendommens historie, herunder folkekirkens betydning i Danmark samt til hovedtanker og problemstillinger i de store verdensreligioner og livsopfattelsers oprindelser, historie og nutidige fremtrædelsesformer</a:t>
            </a:r>
            <a:r>
              <a:rPr lang="da-DK" sz="3300" dirty="0" smtClean="0"/>
              <a:t>,</a:t>
            </a:r>
          </a:p>
          <a:p>
            <a:pPr marL="400050" lvl="1" indent="0">
              <a:buNone/>
            </a:pPr>
            <a:endParaRPr lang="da-DK" sz="3300" dirty="0"/>
          </a:p>
          <a:p>
            <a:pPr marL="400050" lvl="1" indent="0">
              <a:buNone/>
            </a:pPr>
            <a:r>
              <a:rPr lang="da-DK" sz="3300" dirty="0"/>
              <a:t>– perspektivere den valgte problemstilling til andre religiøse, etiske og/ eller livfilosofiske fænomener i hverdagsliv og/ eller større sammenhæng inden for det opgivne stof</a:t>
            </a:r>
            <a:r>
              <a:rPr lang="da-DK" sz="3300" dirty="0" smtClean="0"/>
              <a:t>,</a:t>
            </a:r>
          </a:p>
          <a:p>
            <a:pPr marL="400050" lvl="1" indent="0">
              <a:buNone/>
            </a:pPr>
            <a:endParaRPr lang="da-DK" sz="3300" dirty="0"/>
          </a:p>
          <a:p>
            <a:pPr marL="400050" lvl="1" indent="0">
              <a:buNone/>
            </a:pPr>
            <a:r>
              <a:rPr lang="da-DK" sz="3300" dirty="0"/>
              <a:t>– anvende faglige begreber</a:t>
            </a:r>
            <a:r>
              <a:rPr lang="da-DK" sz="3300" dirty="0" smtClean="0"/>
              <a:t>,</a:t>
            </a:r>
          </a:p>
          <a:p>
            <a:pPr marL="400050" lvl="1" indent="0">
              <a:buNone/>
            </a:pPr>
            <a:endParaRPr lang="da-DK" sz="3300" dirty="0"/>
          </a:p>
          <a:p>
            <a:pPr marL="400050" lvl="1" indent="0">
              <a:buNone/>
            </a:pPr>
            <a:r>
              <a:rPr lang="da-DK" sz="3300" dirty="0"/>
              <a:t>– begrunde og formidle faglige sammenhænge og problemstillinger i forholdet mellem individ og religion samt religion og samfund, herunder inddrage produktet understøttende.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Samfundsfag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116064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2000" dirty="0"/>
              <a:t>Eleven prøves – med udgangspunkt i en selvvalgt problemstilling – i, i hvor høj grad denne kan: inddrage relevante færdigheder og viden, der demonstrerer kompetencer inden for og på tværs af </a:t>
            </a:r>
            <a:r>
              <a:rPr lang="da-DK" sz="2000" dirty="0" err="1" smtClean="0"/>
              <a:t>kompetence-områderne</a:t>
            </a:r>
            <a:r>
              <a:rPr lang="da-DK" sz="2000" dirty="0"/>
              <a:t>; politik, økonomi og kulturelle forhold samt samfundsfaglig metode, herunder at </a:t>
            </a:r>
            <a:r>
              <a:rPr lang="da-DK" sz="2000" dirty="0" smtClean="0"/>
              <a:t>eleven</a:t>
            </a:r>
          </a:p>
          <a:p>
            <a:pPr marL="0" indent="0">
              <a:buNone/>
            </a:pPr>
            <a:endParaRPr lang="da-DK" sz="2000" dirty="0"/>
          </a:p>
          <a:p>
            <a:pPr marL="400050" lvl="1" indent="0">
              <a:buNone/>
            </a:pPr>
            <a:r>
              <a:rPr lang="da-DK" sz="2000" dirty="0"/>
              <a:t>– kan redegøre for, analysere og tage stilling til politiske problemstillinger lokalt og globalt, økonomiske problemstillinger i forhold til egen økonomi og samfundsøkonomi, samt sociale og kulturelle sammenhænge og problemstillinger</a:t>
            </a:r>
            <a:r>
              <a:rPr lang="da-DK" sz="2000" dirty="0" smtClean="0"/>
              <a:t>,</a:t>
            </a:r>
          </a:p>
          <a:p>
            <a:pPr marL="400050" lvl="1" indent="0">
              <a:buNone/>
            </a:pPr>
            <a:endParaRPr lang="da-DK" sz="2000" dirty="0"/>
          </a:p>
          <a:p>
            <a:pPr marL="400050" lvl="1" indent="0">
              <a:buNone/>
            </a:pPr>
            <a:r>
              <a:rPr lang="da-DK" sz="2000" dirty="0"/>
              <a:t>– anvende samfundsfaglige metoder og </a:t>
            </a:r>
            <a:r>
              <a:rPr lang="da-DK" sz="2000" dirty="0" smtClean="0"/>
              <a:t>begreber</a:t>
            </a:r>
          </a:p>
          <a:p>
            <a:pPr marL="400050" lvl="1" indent="0">
              <a:buNone/>
            </a:pPr>
            <a:endParaRPr lang="da-DK" sz="2000" dirty="0"/>
          </a:p>
          <a:p>
            <a:pPr marL="400050" lvl="1" indent="0">
              <a:buNone/>
            </a:pPr>
            <a:r>
              <a:rPr lang="da-DK" sz="2000" dirty="0"/>
              <a:t>– perspektivere den valgte problemstilling til andre samfundsmæssige sammenhænge og problemstillinger indenfor det opgivne stof</a:t>
            </a:r>
            <a:r>
              <a:rPr lang="da-DK" sz="2000" dirty="0" smtClean="0"/>
              <a:t>,</a:t>
            </a:r>
          </a:p>
          <a:p>
            <a:pPr marL="400050" lvl="1" indent="0">
              <a:buNone/>
            </a:pPr>
            <a:endParaRPr lang="da-DK" sz="2000" dirty="0"/>
          </a:p>
          <a:p>
            <a:pPr marL="400050" lvl="1" indent="0">
              <a:buNone/>
            </a:pPr>
            <a:r>
              <a:rPr lang="da-DK" sz="2000" dirty="0"/>
              <a:t>– begrunde og formidle en undersøgelse af en samfundsmæssig problemstilling, herunder inddrage produktet understøttende.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E9E5-9BFD-42AE-BBE9-34ED92DAD467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6675"/>
            <a:ext cx="1141095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9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Links og kontaktoplysninger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b="1" dirty="0" smtClean="0"/>
              <a:t>Prøvebekendtgørelsen</a:t>
            </a:r>
          </a:p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www.retsinformation.dk/Forms/R0710.aspx?id=198165</a:t>
            </a:r>
            <a:endParaRPr lang="da-DK" dirty="0" smtClean="0"/>
          </a:p>
          <a:p>
            <a:pPr marL="0" indent="0">
              <a:buNone/>
            </a:pPr>
            <a:r>
              <a:rPr lang="da-DK" b="1" dirty="0" smtClean="0"/>
              <a:t>Prøvevejledningen </a:t>
            </a:r>
            <a:endParaRPr lang="da-DK" b="1" dirty="0" smtClean="0"/>
          </a:p>
          <a:p>
            <a:r>
              <a:rPr lang="da-DK" dirty="0" smtClean="0">
                <a:hlinkClick r:id="rId4"/>
              </a:rPr>
              <a:t>https</a:t>
            </a:r>
            <a:r>
              <a:rPr lang="da-DK" dirty="0">
                <a:hlinkClick r:id="rId4"/>
              </a:rPr>
              <a:t>://</a:t>
            </a:r>
            <a:r>
              <a:rPr lang="da-DK" dirty="0" smtClean="0">
                <a:hlinkClick r:id="rId4"/>
              </a:rPr>
              <a:t>www.uvm.dk/folkeskolen/folkeskolens-proever/forberedelse/proevevejledninger</a:t>
            </a:r>
            <a:r>
              <a:rPr lang="da-DK" dirty="0" smtClean="0"/>
              <a:t> </a:t>
            </a:r>
            <a:endParaRPr lang="da-DK" dirty="0"/>
          </a:p>
          <a:p>
            <a:endParaRPr lang="da-DK" b="1" dirty="0" smtClean="0"/>
          </a:p>
          <a:p>
            <a:pPr marL="0" indent="0">
              <a:buNone/>
            </a:pPr>
            <a:r>
              <a:rPr lang="da-DK" b="1" dirty="0" smtClean="0"/>
              <a:t>Kontakt</a:t>
            </a:r>
          </a:p>
          <a:p>
            <a:r>
              <a:rPr lang="da-DK" dirty="0" smtClean="0">
                <a:hlinkClick r:id="rId5"/>
              </a:rPr>
              <a:t>Hum.fag@uvm.dk</a:t>
            </a:r>
            <a:endParaRPr lang="da-DK" dirty="0" smtClean="0"/>
          </a:p>
          <a:p>
            <a:r>
              <a:rPr lang="da-DK" dirty="0" smtClean="0">
                <a:hlinkClick r:id="rId6"/>
              </a:rPr>
              <a:t>fp@stukuvm.dk</a:t>
            </a:r>
            <a:endParaRPr lang="da-DK" dirty="0" smtClean="0"/>
          </a:p>
          <a:p>
            <a:r>
              <a:rPr lang="da-DK" dirty="0" smtClean="0">
                <a:hlinkClick r:id="rId7"/>
              </a:rPr>
              <a:t>Liselotte.uhrenholt@stukuvm.dk</a:t>
            </a:r>
            <a:r>
              <a:rPr lang="da-DK" dirty="0" smtClean="0"/>
              <a:t> </a:t>
            </a:r>
          </a:p>
          <a:p>
            <a:r>
              <a:rPr lang="da-DK" dirty="0" smtClean="0">
                <a:hlinkClick r:id="rId8"/>
              </a:rPr>
              <a:t>jette.kjaergaard@stukuvm.dk</a:t>
            </a:r>
            <a:r>
              <a:rPr lang="da-DK" dirty="0" smtClean="0"/>
              <a:t>		</a:t>
            </a:r>
          </a:p>
          <a:p>
            <a:r>
              <a:rPr lang="da-DK" dirty="0">
                <a:hlinkClick r:id="rId9"/>
              </a:rPr>
              <a:t>b</a:t>
            </a:r>
            <a:r>
              <a:rPr lang="da-DK" dirty="0" smtClean="0">
                <a:hlinkClick r:id="rId9"/>
              </a:rPr>
              <a:t>irgitte.baekgaard@stukuvm.dk</a:t>
            </a:r>
            <a:r>
              <a:rPr lang="da-DK" dirty="0" smtClean="0"/>
              <a:t>     	 </a:t>
            </a: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7701" y="389538"/>
            <a:ext cx="10972800" cy="814192"/>
          </a:xfrm>
        </p:spPr>
        <p:txBody>
          <a:bodyPr>
            <a:normAutofit/>
          </a:bodyPr>
          <a:lstStyle/>
          <a:p>
            <a:r>
              <a:rPr lang="da-DK" dirty="0" smtClean="0"/>
              <a:t>Prøvens signalement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114817"/>
            <a:ext cx="10972800" cy="5011347"/>
          </a:xfrm>
        </p:spPr>
        <p:txBody>
          <a:bodyPr>
            <a:normAutofit fontScale="92500" lnSpcReduction="20000"/>
          </a:bodyPr>
          <a:lstStyle/>
          <a:p>
            <a:endParaRPr lang="da-DK" dirty="0" smtClean="0"/>
          </a:p>
          <a:p>
            <a:r>
              <a:rPr lang="da-DK" dirty="0" smtClean="0"/>
              <a:t>Prøven </a:t>
            </a:r>
            <a:r>
              <a:rPr lang="da-DK" dirty="0"/>
              <a:t>kan aflægges individuelt eller i grupper </a:t>
            </a:r>
            <a:r>
              <a:rPr lang="da-DK" dirty="0" smtClean="0"/>
              <a:t>(2- </a:t>
            </a:r>
            <a:r>
              <a:rPr lang="da-DK" dirty="0"/>
              <a:t>3 elever pr. gruppe) med individuel </a:t>
            </a:r>
            <a:r>
              <a:rPr lang="da-DK" dirty="0" smtClean="0"/>
              <a:t>bedømmelse</a:t>
            </a:r>
            <a:endParaRPr lang="da-DK" dirty="0"/>
          </a:p>
          <a:p>
            <a:r>
              <a:rPr lang="da-DK" dirty="0" smtClean="0"/>
              <a:t>Problemstilling</a:t>
            </a:r>
          </a:p>
          <a:p>
            <a:r>
              <a:rPr lang="da-DK" dirty="0" smtClean="0"/>
              <a:t>Relevante kilder</a:t>
            </a:r>
          </a:p>
          <a:p>
            <a:r>
              <a:rPr lang="da-DK" dirty="0" smtClean="0"/>
              <a:t>Produkt</a:t>
            </a:r>
          </a:p>
          <a:p>
            <a:r>
              <a:rPr lang="da-DK" dirty="0" smtClean="0"/>
              <a:t>Lærerstillede spørgsmål</a:t>
            </a:r>
          </a:p>
          <a:p>
            <a:r>
              <a:rPr lang="da-DK" dirty="0"/>
              <a:t>Fremlæggelse og </a:t>
            </a:r>
            <a:r>
              <a:rPr lang="da-DK" dirty="0" smtClean="0"/>
              <a:t>samtale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Ny bekendtgørelse januar </a:t>
            </a:r>
            <a:r>
              <a:rPr lang="da-DK" b="1" dirty="0"/>
              <a:t>2018</a:t>
            </a:r>
            <a:r>
              <a:rPr lang="da-DK" dirty="0"/>
              <a:t> (uvm.dk/</a:t>
            </a:r>
            <a:r>
              <a:rPr lang="da-DK" dirty="0" err="1"/>
              <a:t>fp</a:t>
            </a:r>
            <a:r>
              <a:rPr lang="da-DK" dirty="0"/>
              <a:t>/regler og orienteringer)</a:t>
            </a:r>
            <a:endParaRPr lang="da-DK" sz="1900" dirty="0"/>
          </a:p>
          <a:p>
            <a:r>
              <a:rPr lang="da-DK" dirty="0"/>
              <a:t>Brug af internet under </a:t>
            </a:r>
            <a:r>
              <a:rPr lang="da-DK" dirty="0" smtClean="0"/>
              <a:t>prøven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19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E9E5-9BFD-42AE-BBE9-34ED92DAD467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8" y="472259"/>
            <a:ext cx="11391007" cy="550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319904" y="1041138"/>
            <a:ext cx="2857871" cy="51061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40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Opgivelser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248225" y="1299260"/>
            <a:ext cx="4960395" cy="51334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da-DK" dirty="0"/>
              <a:t>A</a:t>
            </a:r>
            <a:r>
              <a:rPr lang="da-DK" dirty="0" smtClean="0"/>
              <a:t>lsidigt </a:t>
            </a:r>
            <a:r>
              <a:rPr lang="da-DK" dirty="0"/>
              <a:t>sammensat stof inden for </a:t>
            </a:r>
            <a:r>
              <a:rPr lang="da-DK" dirty="0" smtClean="0"/>
              <a:t>fagets kompetenceområder (FM)</a:t>
            </a:r>
          </a:p>
          <a:p>
            <a:pPr>
              <a:lnSpc>
                <a:spcPct val="100000"/>
              </a:lnSpc>
            </a:pPr>
            <a:r>
              <a:rPr lang="da-DK" dirty="0" smtClean="0"/>
              <a:t>Organiseret </a:t>
            </a:r>
            <a:r>
              <a:rPr lang="da-DK" dirty="0"/>
              <a:t>i </a:t>
            </a:r>
            <a:r>
              <a:rPr lang="da-DK" dirty="0" smtClean="0"/>
              <a:t>emner/temaer </a:t>
            </a:r>
            <a:r>
              <a:rPr lang="da-DK" dirty="0"/>
              <a:t>med problemstillinger </a:t>
            </a:r>
          </a:p>
          <a:p>
            <a:pPr>
              <a:lnSpc>
                <a:spcPct val="100000"/>
              </a:lnSpc>
            </a:pPr>
            <a:r>
              <a:rPr lang="da-DK" dirty="0" smtClean="0"/>
              <a:t>Omfatter </a:t>
            </a:r>
            <a:r>
              <a:rPr lang="da-DK" dirty="0"/>
              <a:t>tekst og andre </a:t>
            </a:r>
            <a:r>
              <a:rPr lang="da-DK" dirty="0" smtClean="0"/>
              <a:t>udtryksformer</a:t>
            </a:r>
          </a:p>
          <a:p>
            <a:pPr>
              <a:lnSpc>
                <a:spcPct val="100000"/>
              </a:lnSpc>
            </a:pPr>
            <a:r>
              <a:rPr lang="da-DK" dirty="0"/>
              <a:t>I</a:t>
            </a:r>
            <a:r>
              <a:rPr lang="da-DK" dirty="0" smtClean="0"/>
              <a:t>ndeholde </a:t>
            </a:r>
            <a:r>
              <a:rPr lang="da-DK" dirty="0"/>
              <a:t>minimum fem eksempler på andre udtryksformer end </a:t>
            </a:r>
            <a:r>
              <a:rPr lang="da-DK" dirty="0" smtClean="0"/>
              <a:t>tekst</a:t>
            </a:r>
          </a:p>
          <a:p>
            <a:pPr>
              <a:lnSpc>
                <a:spcPct val="100000"/>
              </a:lnSpc>
            </a:pPr>
            <a:r>
              <a:rPr lang="da-DK" dirty="0"/>
              <a:t>R</a:t>
            </a:r>
            <a:r>
              <a:rPr lang="da-DK" dirty="0" smtClean="0"/>
              <a:t>epræsentere </a:t>
            </a:r>
            <a:r>
              <a:rPr lang="da-DK" dirty="0"/>
              <a:t>stof fra både 8. og 9. </a:t>
            </a:r>
            <a:r>
              <a:rPr lang="da-DK" dirty="0" smtClean="0"/>
              <a:t>klassetrin (evt. 7. kl i </a:t>
            </a:r>
            <a:r>
              <a:rPr lang="da-DK" dirty="0" err="1" smtClean="0"/>
              <a:t>krist</a:t>
            </a:r>
            <a:r>
              <a:rPr lang="da-DK" dirty="0" smtClean="0"/>
              <a:t>.)</a:t>
            </a:r>
          </a:p>
          <a:p>
            <a:pPr>
              <a:lnSpc>
                <a:spcPct val="100000"/>
              </a:lnSpc>
            </a:pPr>
            <a:r>
              <a:rPr lang="da-DK" dirty="0"/>
              <a:t>M</a:t>
            </a:r>
            <a:r>
              <a:rPr lang="da-DK" dirty="0" smtClean="0"/>
              <a:t>inimum </a:t>
            </a:r>
            <a:r>
              <a:rPr lang="da-DK" dirty="0"/>
              <a:t>fire </a:t>
            </a:r>
            <a:r>
              <a:rPr lang="da-DK" dirty="0" smtClean="0"/>
              <a:t>kulturteknikker – mindst </a:t>
            </a:r>
            <a:r>
              <a:rPr lang="da-DK" dirty="0"/>
              <a:t>én </a:t>
            </a:r>
            <a:r>
              <a:rPr lang="da-DK" dirty="0" smtClean="0"/>
              <a:t>it-baseret</a:t>
            </a:r>
          </a:p>
          <a:p>
            <a:pPr>
              <a:lnSpc>
                <a:spcPct val="100000"/>
              </a:lnSpc>
            </a:pPr>
            <a:r>
              <a:rPr lang="da-DK" dirty="0" smtClean="0"/>
              <a:t>Skoleledelsen skal godkende og underskrive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25-03-2019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kstboks 2"/>
          <p:cNvSpPr txBox="1"/>
          <p:nvPr/>
        </p:nvSpPr>
        <p:spPr>
          <a:xfrm>
            <a:off x="533400" y="706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87" y="1598707"/>
            <a:ext cx="6633651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3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1564"/>
            <a:ext cx="10972800" cy="1143000"/>
          </a:xfrm>
        </p:spPr>
        <p:txBody>
          <a:bodyPr>
            <a:noAutofit/>
          </a:bodyPr>
          <a:lstStyle/>
          <a:p>
            <a:r>
              <a:rPr lang="da-DK" dirty="0" smtClean="0"/>
              <a:t>Prøven trin-for-trin</a:t>
            </a:r>
            <a:br>
              <a:rPr lang="da-DK" dirty="0" smtClean="0"/>
            </a:b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725" y="1281670"/>
            <a:ext cx="10132827" cy="5384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sz="3300" dirty="0" smtClean="0"/>
          </a:p>
          <a:p>
            <a:r>
              <a:rPr lang="da-DK" sz="3300" dirty="0" smtClean="0"/>
              <a:t>Eleverne trækker (individuelt eller i grupper) et emne/tema fra opgivelser – tidligst 1. april/senest 5 skoledage før de skriftlige prøver, under overværelse af skolens ledelse.</a:t>
            </a:r>
          </a:p>
          <a:p>
            <a:endParaRPr lang="da-DK" sz="3300" dirty="0"/>
          </a:p>
          <a:p>
            <a:r>
              <a:rPr lang="da-DK" sz="3300" dirty="0" smtClean="0"/>
              <a:t>Eleverne vælger delemne, udarbejder problemstilling, vælger </a:t>
            </a:r>
            <a:r>
              <a:rPr lang="da-DK" sz="3300" b="1" dirty="0" smtClean="0"/>
              <a:t>kilder</a:t>
            </a:r>
            <a:r>
              <a:rPr lang="da-DK" sz="3300" dirty="0" smtClean="0"/>
              <a:t> (max. 5), udarbejder produkt</a:t>
            </a:r>
          </a:p>
          <a:p>
            <a:endParaRPr lang="da-DK" sz="3300" dirty="0"/>
          </a:p>
          <a:p>
            <a:r>
              <a:rPr lang="da-DK" sz="3300" dirty="0" smtClean="0"/>
              <a:t>Vejledning minimum 6 lektioner</a:t>
            </a:r>
          </a:p>
          <a:p>
            <a:endParaRPr lang="da-DK" sz="3300" dirty="0"/>
          </a:p>
          <a:p>
            <a:r>
              <a:rPr lang="da-DK" sz="3300" dirty="0" smtClean="0"/>
              <a:t>Elevers selvvalgte problemstilling godkendes af lærer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50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765" y="643805"/>
            <a:ext cx="11617875" cy="1143000"/>
          </a:xfrm>
        </p:spPr>
        <p:txBody>
          <a:bodyPr>
            <a:noAutofit/>
          </a:bodyPr>
          <a:lstStyle/>
          <a:p>
            <a:r>
              <a:rPr lang="da-DK" dirty="0" smtClean="0"/>
              <a:t>29. april: Faget er blevet udtrukket til</a:t>
            </a:r>
            <a:r>
              <a:rPr lang="da-DK" dirty="0"/>
              <a:t> </a:t>
            </a:r>
            <a:r>
              <a:rPr lang="da-DK" dirty="0" smtClean="0"/>
              <a:t>prøveafholdelse på skolen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35361" y="2132856"/>
            <a:ext cx="11036300" cy="4383691"/>
          </a:xfrm>
        </p:spPr>
        <p:txBody>
          <a:bodyPr>
            <a:normAutofit fontScale="85000" lnSpcReduction="10000"/>
          </a:bodyPr>
          <a:lstStyle/>
          <a:p>
            <a:r>
              <a:rPr lang="da-DK" dirty="0" smtClean="0"/>
              <a:t>Læreren opgiver emner og temaer med tilhørende problemstillinger</a:t>
            </a:r>
          </a:p>
          <a:p>
            <a:pPr marL="0" indent="0">
              <a:buNone/>
            </a:pPr>
            <a:r>
              <a:rPr lang="da-DK" dirty="0" smtClean="0"/>
              <a:t> </a:t>
            </a:r>
          </a:p>
          <a:p>
            <a:r>
              <a:rPr lang="da-DK" dirty="0" smtClean="0"/>
              <a:t>Eleverne trækker enkeltvis eller i grupper (2-3 pers) et emne/tema</a:t>
            </a:r>
          </a:p>
          <a:p>
            <a:endParaRPr lang="da-DK" dirty="0" smtClean="0"/>
          </a:p>
          <a:p>
            <a:r>
              <a:rPr lang="da-DK" dirty="0" smtClean="0"/>
              <a:t>Ved </a:t>
            </a:r>
            <a:r>
              <a:rPr lang="da-DK" dirty="0"/>
              <a:t>lodtrækningen blandt de opgivne emner/temaer, skal alle emner være repræsenteret ligeligt, således at alle fagets kompetenceområder er repræsenteret med lige stor vægt. 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Enkelte </a:t>
            </a:r>
            <a:r>
              <a:rPr lang="da-DK" dirty="0"/>
              <a:t>emner/temaer må </a:t>
            </a:r>
            <a:r>
              <a:rPr lang="da-DK" dirty="0" smtClean="0"/>
              <a:t>således </a:t>
            </a:r>
            <a:r>
              <a:rPr lang="da-DK" dirty="0"/>
              <a:t>ikke være overrepræsenteret og antallet af emner/temaer skal derfor være konstant ved hver enkelt lodtrækning. 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08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594" y="186289"/>
            <a:ext cx="10671858" cy="726508"/>
          </a:xfrm>
        </p:spPr>
        <p:txBody>
          <a:bodyPr>
            <a:noAutofit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Elevernes arbejde i vejledningsperioden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86808" y="1600201"/>
            <a:ext cx="11100391" cy="4300869"/>
          </a:xfrm>
        </p:spPr>
        <p:txBody>
          <a:bodyPr>
            <a:noAutofit/>
          </a:bodyPr>
          <a:lstStyle/>
          <a:p>
            <a:r>
              <a:rPr lang="da-DK" sz="2800" dirty="0" smtClean="0"/>
              <a:t>Eleverne arbejder med deres delemne og faglige problemstilling</a:t>
            </a:r>
          </a:p>
          <a:p>
            <a:pPr marL="0" indent="0">
              <a:buNone/>
            </a:pPr>
            <a:endParaRPr lang="da-DK" sz="2800" dirty="0" smtClean="0"/>
          </a:p>
          <a:p>
            <a:r>
              <a:rPr lang="da-DK" sz="2800" dirty="0" smtClean="0"/>
              <a:t>De skal finde kilder, som gerne må være kendte/gennemgåede og udtryk for et udvidet kildebegreb. </a:t>
            </a:r>
          </a:p>
          <a:p>
            <a:pPr marL="0" indent="0">
              <a:buNone/>
            </a:pPr>
            <a:endParaRPr lang="da-DK" sz="2800" dirty="0" smtClean="0"/>
          </a:p>
          <a:p>
            <a:r>
              <a:rPr lang="da-DK" sz="2800" dirty="0" smtClean="0"/>
              <a:t>De skal udarbejde et produkt, som spiller sammen med belysningen af problemstillingen. Produktet udarbejdes ud over vejledningslektionerne</a:t>
            </a:r>
          </a:p>
          <a:p>
            <a:pPr marL="0" indent="0">
              <a:buNone/>
            </a:pPr>
            <a:endParaRPr lang="da-DK" sz="2800" dirty="0" smtClean="0"/>
          </a:p>
          <a:p>
            <a:r>
              <a:rPr lang="da-DK" sz="2800" dirty="0" smtClean="0"/>
              <a:t>Delemne, problemstilling, kilder og produkt skal godkendes af læreren </a:t>
            </a:r>
          </a:p>
        </p:txBody>
      </p:sp>
    </p:spTree>
    <p:extLst>
      <p:ext uri="{BB962C8B-B14F-4D97-AF65-F5344CB8AC3E}">
        <p14:creationId xmlns:p14="http://schemas.microsoft.com/office/powerpoint/2010/main" val="13962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7199" y="330383"/>
            <a:ext cx="11374806" cy="1143000"/>
          </a:xfrm>
        </p:spPr>
        <p:txBody>
          <a:bodyPr>
            <a:noAutofit/>
          </a:bodyPr>
          <a:lstStyle/>
          <a:p>
            <a:pPr algn="l"/>
            <a:r>
              <a:rPr lang="da-DK" dirty="0" smtClean="0"/>
              <a:t>     Lærerens arbejde i vejledningsperioden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4158" y="1930367"/>
            <a:ext cx="10823944" cy="5309857"/>
          </a:xfrm>
        </p:spPr>
        <p:txBody>
          <a:bodyPr>
            <a:normAutofit fontScale="47500" lnSpcReduction="20000"/>
          </a:bodyPr>
          <a:lstStyle/>
          <a:p>
            <a:r>
              <a:rPr lang="da-DK" sz="5900" dirty="0"/>
              <a:t>V</a:t>
            </a:r>
            <a:r>
              <a:rPr lang="da-DK" sz="5900" dirty="0" smtClean="0"/>
              <a:t>ejleder </a:t>
            </a:r>
            <a:r>
              <a:rPr lang="da-DK" sz="5900" dirty="0"/>
              <a:t>eleverne i deres arbejde med selvvalgt problemstilling i relation til det godkendte </a:t>
            </a:r>
            <a:r>
              <a:rPr lang="da-DK" sz="5900" dirty="0" smtClean="0"/>
              <a:t>tema/emne</a:t>
            </a:r>
          </a:p>
          <a:p>
            <a:pPr marL="0" indent="0">
              <a:buNone/>
            </a:pPr>
            <a:endParaRPr lang="da-DK" sz="5900" dirty="0"/>
          </a:p>
          <a:p>
            <a:r>
              <a:rPr lang="da-DK" sz="5900" dirty="0"/>
              <a:t>Hjælper med indsamling af relevante  (gerne kendte) kilder og godkender dem </a:t>
            </a:r>
            <a:endParaRPr lang="da-DK" sz="5900" dirty="0" smtClean="0"/>
          </a:p>
          <a:p>
            <a:pPr marL="0" indent="0">
              <a:buNone/>
            </a:pPr>
            <a:endParaRPr lang="da-DK" sz="5900" dirty="0"/>
          </a:p>
          <a:p>
            <a:r>
              <a:rPr lang="da-DK" sz="5900" dirty="0" smtClean="0"/>
              <a:t>Overvejer </a:t>
            </a:r>
            <a:r>
              <a:rPr lang="da-DK" sz="5900" dirty="0"/>
              <a:t>lærerstillede spørgsmål (ekstemporalt element) til elevernes </a:t>
            </a:r>
            <a:r>
              <a:rPr lang="da-DK" sz="5900" dirty="0" smtClean="0"/>
              <a:t>problemstillinger. Spørgsmål skal </a:t>
            </a:r>
            <a:r>
              <a:rPr lang="da-DK" sz="5900" dirty="0"/>
              <a:t>pege ud i faget/opgivelserne </a:t>
            </a:r>
            <a:r>
              <a:rPr lang="da-DK" sz="5900" dirty="0" smtClean="0"/>
              <a:t>generelt</a:t>
            </a:r>
          </a:p>
          <a:p>
            <a:pPr marL="0" indent="0">
              <a:buNone/>
            </a:pPr>
            <a:r>
              <a:rPr lang="da-DK" sz="5900" dirty="0" smtClean="0"/>
              <a:t> </a:t>
            </a:r>
            <a:endParaRPr lang="da-DK" sz="5900" dirty="0"/>
          </a:p>
          <a:p>
            <a:r>
              <a:rPr lang="da-DK" sz="5900" dirty="0"/>
              <a:t>Sikrer, at eleverne afleverer problemstilling og produkt </a:t>
            </a:r>
            <a:br>
              <a:rPr lang="da-DK" sz="5900" dirty="0"/>
            </a:br>
            <a:r>
              <a:rPr lang="da-DK" sz="5500" dirty="0" smtClean="0"/>
              <a:t>(</a:t>
            </a:r>
            <a:r>
              <a:rPr lang="da-DK" sz="5500" dirty="0"/>
              <a:t>evt. film, foto af produkt</a:t>
            </a:r>
            <a:r>
              <a:rPr lang="da-DK" sz="5500" dirty="0" smtClean="0"/>
              <a:t>)</a:t>
            </a:r>
            <a:endParaRPr lang="da-DK" sz="5500" b="1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da-DK" sz="6000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4250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9687</TotalTime>
  <Words>2621</Words>
  <Application>Microsoft Office PowerPoint</Application>
  <PresentationFormat>Brugerdefineret</PresentationFormat>
  <Paragraphs>315</Paragraphs>
  <Slides>24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24</vt:i4>
      </vt:variant>
    </vt:vector>
  </HeadingPairs>
  <TitlesOfParts>
    <vt:vector size="25" baseType="lpstr">
      <vt:lpstr>Kontortema</vt:lpstr>
      <vt:lpstr>Webinar  Fælles prøve i kristendomskundskab, historie og samfundsfag</vt:lpstr>
      <vt:lpstr>PowerPoint-præsentation</vt:lpstr>
      <vt:lpstr>Prøvens signalement</vt:lpstr>
      <vt:lpstr>PowerPoint-præsentation</vt:lpstr>
      <vt:lpstr>Opgivelser</vt:lpstr>
      <vt:lpstr>Prøven trin-for-trin  </vt:lpstr>
      <vt:lpstr>29. april: Faget er blevet udtrukket til prøveafholdelse på skolen </vt:lpstr>
      <vt:lpstr> Elevernes arbejde i vejledningsperioden </vt:lpstr>
      <vt:lpstr>     Lærerens arbejde i vejledningsperioden</vt:lpstr>
      <vt:lpstr>Problemstilling</vt:lpstr>
      <vt:lpstr>Produkt</vt:lpstr>
      <vt:lpstr>Udarbejdelse af lærerstillede spørgsmål</vt:lpstr>
      <vt:lpstr>Mellem vejledningslektioner og prøven </vt:lpstr>
      <vt:lpstr>Indledende samarbejde lærer(e)/censor</vt:lpstr>
      <vt:lpstr>Hjælpemidler til prøven</vt:lpstr>
      <vt:lpstr>PowerPoint-præsentation</vt:lpstr>
      <vt:lpstr>Prøven </vt:lpstr>
      <vt:lpstr> Ved selve prøven</vt:lpstr>
      <vt:lpstr> Vurdering </vt:lpstr>
      <vt:lpstr>Historie</vt:lpstr>
      <vt:lpstr>Kristendomskundskab</vt:lpstr>
      <vt:lpstr>Samfundsfag</vt:lpstr>
      <vt:lpstr>PowerPoint-præsentation</vt:lpstr>
      <vt:lpstr>Links og kontaktoplysninger</vt:lpstr>
    </vt:vector>
  </TitlesOfParts>
  <Company>Statens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Fællesfaglig naturfagsundervisning</dc:title>
  <dc:creator>Mads Joakim Sørensen</dc:creator>
  <cp:lastModifiedBy>Birgitte Bækgaard</cp:lastModifiedBy>
  <cp:revision>174</cp:revision>
  <cp:lastPrinted>2019-03-25T09:49:19Z</cp:lastPrinted>
  <dcterms:created xsi:type="dcterms:W3CDTF">2017-09-08T07:12:14Z</dcterms:created>
  <dcterms:modified xsi:type="dcterms:W3CDTF">2019-03-25T12:19:56Z</dcterms:modified>
</cp:coreProperties>
</file>