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60" r:id="rId3"/>
    <p:sldId id="261" r:id="rId4"/>
    <p:sldId id="307" r:id="rId5"/>
    <p:sldId id="264" r:id="rId6"/>
    <p:sldId id="262" r:id="rId7"/>
    <p:sldId id="265" r:id="rId8"/>
    <p:sldId id="267" r:id="rId9"/>
    <p:sldId id="268" r:id="rId10"/>
    <p:sldId id="303" r:id="rId11"/>
    <p:sldId id="266" r:id="rId12"/>
    <p:sldId id="269" r:id="rId13"/>
    <p:sldId id="270" r:id="rId14"/>
    <p:sldId id="271" r:id="rId15"/>
    <p:sldId id="272" r:id="rId16"/>
    <p:sldId id="273" r:id="rId17"/>
    <p:sldId id="277" r:id="rId18"/>
    <p:sldId id="278" r:id="rId19"/>
    <p:sldId id="279" r:id="rId20"/>
    <p:sldId id="280" r:id="rId21"/>
    <p:sldId id="274" r:id="rId22"/>
    <p:sldId id="275" r:id="rId23"/>
    <p:sldId id="301" r:id="rId24"/>
    <p:sldId id="281" r:id="rId25"/>
    <p:sldId id="282" r:id="rId26"/>
    <p:sldId id="306" r:id="rId27"/>
    <p:sldId id="276" r:id="rId28"/>
    <p:sldId id="283" r:id="rId29"/>
    <p:sldId id="284" r:id="rId30"/>
    <p:sldId id="285" r:id="rId31"/>
    <p:sldId id="286" r:id="rId32"/>
    <p:sldId id="295" r:id="rId33"/>
    <p:sldId id="287" r:id="rId34"/>
    <p:sldId id="288" r:id="rId35"/>
    <p:sldId id="304" r:id="rId36"/>
    <p:sldId id="289" r:id="rId37"/>
    <p:sldId id="290" r:id="rId38"/>
    <p:sldId id="305" r:id="rId39"/>
    <p:sldId id="302" r:id="rId40"/>
    <p:sldId id="299" r:id="rId41"/>
    <p:sldId id="291" r:id="rId42"/>
    <p:sldId id="296" r:id="rId43"/>
    <p:sldId id="300" r:id="rId44"/>
    <p:sldId id="297" r:id="rId45"/>
    <p:sldId id="298" r:id="rId46"/>
    <p:sldId id="294" r:id="rId47"/>
  </p:sldIdLst>
  <p:sldSz cx="9144000" cy="6858000" type="screen4x3"/>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E1A4"/>
    <a:srgbClr val="5CD05F"/>
    <a:srgbClr val="8EDE90"/>
    <a:srgbClr val="D3F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6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EBF6B3F4-1142-48B4-958B-A96661330FC6}" type="datetimeFigureOut">
              <a:rPr lang="da-DK" smtClean="0"/>
              <a:t>26-03-2019</a:t>
            </a:fld>
            <a:endParaRPr lang="da-DK"/>
          </a:p>
        </p:txBody>
      </p:sp>
      <p:sp>
        <p:nvSpPr>
          <p:cNvPr id="4" name="Pladsholder til diasbillede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E6CCD70-149E-4FD3-8562-19C330D26D7C}" type="slidenum">
              <a:rPr lang="da-DK" smtClean="0"/>
              <a:t>‹nr.›</a:t>
            </a:fld>
            <a:endParaRPr lang="da-DK"/>
          </a:p>
        </p:txBody>
      </p:sp>
    </p:spTree>
    <p:extLst>
      <p:ext uri="{BB962C8B-B14F-4D97-AF65-F5344CB8AC3E}">
        <p14:creationId xmlns:p14="http://schemas.microsoft.com/office/powerpoint/2010/main" val="12395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306" indent="-284525" eaLnBrk="0" hangingPunct="0">
              <a:spcBef>
                <a:spcPct val="30000"/>
              </a:spcBef>
              <a:defRPr sz="1200">
                <a:solidFill>
                  <a:schemeClr val="tx1"/>
                </a:solidFill>
                <a:latin typeface="Arial" charset="0"/>
              </a:defRPr>
            </a:lvl2pPr>
            <a:lvl3pPr marL="1141276" indent="-227302" eaLnBrk="0" hangingPunct="0">
              <a:spcBef>
                <a:spcPct val="30000"/>
              </a:spcBef>
              <a:defRPr sz="1200">
                <a:solidFill>
                  <a:schemeClr val="tx1"/>
                </a:solidFill>
                <a:latin typeface="Arial" charset="0"/>
              </a:defRPr>
            </a:lvl3pPr>
            <a:lvl4pPr marL="1599058" indent="-227302" eaLnBrk="0" hangingPunct="0">
              <a:spcBef>
                <a:spcPct val="30000"/>
              </a:spcBef>
              <a:defRPr sz="1200">
                <a:solidFill>
                  <a:schemeClr val="tx1"/>
                </a:solidFill>
                <a:latin typeface="Arial" charset="0"/>
              </a:defRPr>
            </a:lvl4pPr>
            <a:lvl5pPr marL="2056840" indent="-227302" eaLnBrk="0" hangingPunct="0">
              <a:spcBef>
                <a:spcPct val="30000"/>
              </a:spcBef>
              <a:defRPr sz="1200">
                <a:solidFill>
                  <a:schemeClr val="tx1"/>
                </a:solidFill>
                <a:latin typeface="Arial" charset="0"/>
              </a:defRPr>
            </a:lvl5pPr>
            <a:lvl6pPr marL="2514622" indent="-227302" eaLnBrk="0" fontAlgn="base" hangingPunct="0">
              <a:spcBef>
                <a:spcPct val="30000"/>
              </a:spcBef>
              <a:spcAft>
                <a:spcPct val="0"/>
              </a:spcAft>
              <a:defRPr sz="1200">
                <a:solidFill>
                  <a:schemeClr val="tx1"/>
                </a:solidFill>
                <a:latin typeface="Arial" charset="0"/>
              </a:defRPr>
            </a:lvl6pPr>
            <a:lvl7pPr marL="2972404" indent="-227302" eaLnBrk="0" fontAlgn="base" hangingPunct="0">
              <a:spcBef>
                <a:spcPct val="30000"/>
              </a:spcBef>
              <a:spcAft>
                <a:spcPct val="0"/>
              </a:spcAft>
              <a:defRPr sz="1200">
                <a:solidFill>
                  <a:schemeClr val="tx1"/>
                </a:solidFill>
                <a:latin typeface="Arial" charset="0"/>
              </a:defRPr>
            </a:lvl7pPr>
            <a:lvl8pPr marL="3430186" indent="-227302" eaLnBrk="0" fontAlgn="base" hangingPunct="0">
              <a:spcBef>
                <a:spcPct val="30000"/>
              </a:spcBef>
              <a:spcAft>
                <a:spcPct val="0"/>
              </a:spcAft>
              <a:defRPr sz="1200">
                <a:solidFill>
                  <a:schemeClr val="tx1"/>
                </a:solidFill>
                <a:latin typeface="Arial" charset="0"/>
              </a:defRPr>
            </a:lvl8pPr>
            <a:lvl9pPr marL="3887969" indent="-22730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D37E2A-E04D-4FEF-9638-F266A61B84E1}" type="slidenum">
              <a:rPr lang="da-DK" altLang="da-DK" smtClean="0"/>
              <a:pPr eaLnBrk="1" hangingPunct="1">
                <a:spcBef>
                  <a:spcPct val="0"/>
                </a:spcBef>
              </a:pPr>
              <a:t>1</a:t>
            </a:fld>
            <a:endParaRPr lang="da-DK" altLang="da-DK"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a:lnSpc>
                <a:spcPct val="150000"/>
              </a:lnSpc>
            </a:pPr>
            <a:endParaRPr lang="da-DK"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smtClean="0"/>
          </a:p>
        </p:txBody>
      </p:sp>
      <p:sp>
        <p:nvSpPr>
          <p:cNvPr id="4" name="Pladsholder til diasnummer 3"/>
          <p:cNvSpPr>
            <a:spLocks noGrp="1"/>
          </p:cNvSpPr>
          <p:nvPr>
            <p:ph type="sldNum" sz="quarter" idx="10"/>
          </p:nvPr>
        </p:nvSpPr>
        <p:spPr/>
        <p:txBody>
          <a:bodyPr/>
          <a:lstStyle/>
          <a:p>
            <a:fld id="{3477FD34-E586-4161-AD40-242107BE3476}" type="slidenum">
              <a:rPr lang="da-DK" smtClean="0"/>
              <a:pPr/>
              <a:t>10</a:t>
            </a:fld>
            <a:endParaRPr lang="da-DK"/>
          </a:p>
        </p:txBody>
      </p:sp>
    </p:spTree>
    <p:extLst>
      <p:ext uri="{BB962C8B-B14F-4D97-AF65-F5344CB8AC3E}">
        <p14:creationId xmlns:p14="http://schemas.microsoft.com/office/powerpoint/2010/main" val="78929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11</a:t>
            </a:fld>
            <a:endParaRPr lang="da-DK"/>
          </a:p>
        </p:txBody>
      </p:sp>
    </p:spTree>
    <p:extLst>
      <p:ext uri="{BB962C8B-B14F-4D97-AF65-F5344CB8AC3E}">
        <p14:creationId xmlns:p14="http://schemas.microsoft.com/office/powerpoint/2010/main" val="89124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12</a:t>
            </a:fld>
            <a:endParaRPr lang="da-DK"/>
          </a:p>
        </p:txBody>
      </p:sp>
    </p:spTree>
    <p:extLst>
      <p:ext uri="{BB962C8B-B14F-4D97-AF65-F5344CB8AC3E}">
        <p14:creationId xmlns:p14="http://schemas.microsoft.com/office/powerpoint/2010/main" val="91662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Prøveforløbet – trin for trin er fra vejledningen!</a:t>
            </a: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13</a:t>
            </a:fld>
            <a:endParaRPr lang="da-DK"/>
          </a:p>
        </p:txBody>
      </p:sp>
    </p:spTree>
    <p:extLst>
      <p:ext uri="{BB962C8B-B14F-4D97-AF65-F5344CB8AC3E}">
        <p14:creationId xmlns:p14="http://schemas.microsoft.com/office/powerpoint/2010/main" val="417650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65655" indent="-165655">
              <a:buFontTx/>
              <a:buChar char="-"/>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14</a:t>
            </a:fld>
            <a:endParaRPr lang="da-DK"/>
          </a:p>
        </p:txBody>
      </p:sp>
    </p:spTree>
    <p:extLst>
      <p:ext uri="{BB962C8B-B14F-4D97-AF65-F5344CB8AC3E}">
        <p14:creationId xmlns:p14="http://schemas.microsoft.com/office/powerpoint/2010/main" val="188278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65655" indent="-165655">
              <a:buFontTx/>
              <a:buChar char="-"/>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15</a:t>
            </a:fld>
            <a:endParaRPr lang="da-DK"/>
          </a:p>
        </p:txBody>
      </p:sp>
    </p:spTree>
    <p:extLst>
      <p:ext uri="{BB962C8B-B14F-4D97-AF65-F5344CB8AC3E}">
        <p14:creationId xmlns:p14="http://schemas.microsoft.com/office/powerpoint/2010/main" val="2713036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16</a:t>
            </a:fld>
            <a:endParaRPr lang="da-DK"/>
          </a:p>
        </p:txBody>
      </p:sp>
    </p:spTree>
    <p:extLst>
      <p:ext uri="{BB962C8B-B14F-4D97-AF65-F5344CB8AC3E}">
        <p14:creationId xmlns:p14="http://schemas.microsoft.com/office/powerpoint/2010/main" val="3953386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4" name="Pladsholder til diasnummer 3"/>
          <p:cNvSpPr>
            <a:spLocks noGrp="1"/>
          </p:cNvSpPr>
          <p:nvPr>
            <p:ph type="sldNum" sz="quarter" idx="10"/>
          </p:nvPr>
        </p:nvSpPr>
        <p:spPr/>
        <p:txBody>
          <a:bodyPr/>
          <a:lstStyle/>
          <a:p>
            <a:fld id="{3477FD34-E586-4161-AD40-242107BE3476}" type="slidenum">
              <a:rPr lang="da-DK" smtClean="0"/>
              <a:pPr/>
              <a:t>17</a:t>
            </a:fld>
            <a:endParaRPr lang="da-DK"/>
          </a:p>
        </p:txBody>
      </p:sp>
      <p:sp>
        <p:nvSpPr>
          <p:cNvPr id="10" name="Rectangle 3"/>
          <p:cNvSpPr>
            <a:spLocks noGrp="1" noChangeArrowheads="1"/>
          </p:cNvSpPr>
          <p:nvPr>
            <p:ph type="body" idx="1"/>
          </p:nvPr>
        </p:nvSpPr>
        <p:spPr bwMode="auto">
          <a:xfrm>
            <a:off x="917757" y="5037471"/>
            <a:ext cx="3244370" cy="182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49" tIns="44175" rIns="88349" bIns="44175" numCol="1" anchor="ctr" anchorCtr="0" compatLnSpc="1">
            <a:prstTxWarp prst="textNoShape">
              <a:avLst/>
            </a:prstTxWarp>
            <a:spAutoFit/>
          </a:bodyPr>
          <a:lstStyle/>
          <a:p>
            <a:pPr defTabSz="883493" eaLnBrk="0" hangingPunct="0">
              <a:spcBef>
                <a:spcPct val="0"/>
              </a:spcBef>
            </a:pPr>
            <a:endParaRPr lang="da-DK" altLang="da-DK" dirty="0">
              <a:latin typeface="Arial" pitchFamily="34" charset="0"/>
              <a:cs typeface="Arial" pitchFamily="34" charset="0"/>
            </a:endParaRPr>
          </a:p>
          <a:p>
            <a:pPr marL="165655" indent="-165655" defTabSz="883493" eaLnBrk="0" hangingPunct="0">
              <a:spcBef>
                <a:spcPct val="0"/>
              </a:spcBef>
              <a:buFontTx/>
              <a:buChar char="-"/>
            </a:pPr>
            <a:endParaRPr kumimoji="0" lang="da-DK" altLang="da-DK" b="0" i="0" u="none" strike="noStrike" cap="none" normalizeH="0" baseline="0" dirty="0" smtClean="0">
              <a:ln>
                <a:noFill/>
              </a:ln>
              <a:solidFill>
                <a:schemeClr val="tx1"/>
              </a:solidFill>
              <a:effectLst/>
              <a:latin typeface="Arial" pitchFamily="34" charset="0"/>
              <a:cs typeface="Arial" pitchFamily="34" charset="0"/>
            </a:endParaRPr>
          </a:p>
          <a:p>
            <a:pPr marL="165655" indent="-165655" defTabSz="883493" eaLnBrk="0" hangingPunct="0">
              <a:spcBef>
                <a:spcPct val="0"/>
              </a:spcBef>
              <a:buFontTx/>
              <a:buChar char="-"/>
            </a:pPr>
            <a:endParaRPr lang="da-DK" altLang="da-DK" dirty="0">
              <a:latin typeface="Arial" pitchFamily="34" charset="0"/>
              <a:cs typeface="Arial" pitchFamily="34" charset="0"/>
            </a:endParaRPr>
          </a:p>
          <a:p>
            <a:pPr marL="165655" indent="-165655" defTabSz="883493" eaLnBrk="0" hangingPunct="0">
              <a:spcBef>
                <a:spcPct val="0"/>
              </a:spcBef>
              <a:buFontTx/>
              <a:buChar char="-"/>
            </a:pPr>
            <a:endParaRPr kumimoji="0" lang="da-DK" altLang="da-DK" b="0" i="0" u="none" strike="noStrike" cap="none" normalizeH="0" baseline="0" dirty="0" smtClean="0">
              <a:ln>
                <a:noFill/>
              </a:ln>
              <a:solidFill>
                <a:schemeClr val="tx1"/>
              </a:solidFill>
              <a:effectLst/>
              <a:latin typeface="Arial" pitchFamily="34" charset="0"/>
              <a:cs typeface="Arial" pitchFamily="34" charset="0"/>
            </a:endParaRPr>
          </a:p>
          <a:p>
            <a:pPr marL="165655" indent="-165655" defTabSz="883493" eaLnBrk="0" hangingPunct="0">
              <a:spcBef>
                <a:spcPct val="0"/>
              </a:spcBef>
              <a:buFontTx/>
              <a:buChar char="-"/>
            </a:pPr>
            <a:endParaRPr lang="da-DK" altLang="da-DK" dirty="0">
              <a:latin typeface="Arial" pitchFamily="34" charset="0"/>
              <a:cs typeface="Arial" pitchFamily="34" charset="0"/>
            </a:endParaRPr>
          </a:p>
          <a:p>
            <a:pPr marL="165655" indent="-165655" defTabSz="883493" eaLnBrk="0" hangingPunct="0">
              <a:spcBef>
                <a:spcPct val="0"/>
              </a:spcBef>
              <a:buFontTx/>
              <a:buChar char="-"/>
            </a:pPr>
            <a:endParaRPr kumimoji="0" lang="da-DK" altLang="da-DK" b="0" i="0" u="none" strike="noStrike" cap="none" normalizeH="0" baseline="0" dirty="0" smtClean="0">
              <a:ln>
                <a:noFill/>
              </a:ln>
              <a:solidFill>
                <a:schemeClr val="tx1"/>
              </a:solidFill>
              <a:effectLst/>
              <a:latin typeface="Arial" pitchFamily="34" charset="0"/>
              <a:cs typeface="Arial" pitchFamily="34" charset="0"/>
            </a:endParaRPr>
          </a:p>
          <a:p>
            <a:pPr marL="165655" indent="-165655" defTabSz="883493" eaLnBrk="0" hangingPunct="0">
              <a:spcBef>
                <a:spcPct val="0"/>
              </a:spcBef>
              <a:buFontTx/>
              <a:buChar char="-"/>
            </a:pPr>
            <a:endParaRPr lang="da-DK" altLang="da-DK" dirty="0">
              <a:latin typeface="Arial" pitchFamily="34" charset="0"/>
              <a:cs typeface="Arial" pitchFamily="34" charset="0"/>
            </a:endParaRPr>
          </a:p>
          <a:p>
            <a:pPr marL="165655" indent="-165655" defTabSz="883493" eaLnBrk="0" hangingPunct="0">
              <a:spcBef>
                <a:spcPct val="0"/>
              </a:spcBef>
              <a:buFontTx/>
              <a:buChar char="-"/>
            </a:pPr>
            <a:endParaRPr kumimoji="0" lang="da-DK" altLang="da-DK" b="0" i="0" u="none" strike="noStrike" cap="none" normalizeH="0" baseline="0" dirty="0" smtClean="0">
              <a:ln>
                <a:noFill/>
              </a:ln>
              <a:solidFill>
                <a:schemeClr val="tx1"/>
              </a:solidFill>
              <a:effectLst/>
              <a:latin typeface="Arial" pitchFamily="34" charset="0"/>
              <a:cs typeface="Arial" pitchFamily="34" charset="0"/>
            </a:endParaRPr>
          </a:p>
          <a:p>
            <a:pPr defTabSz="883493" eaLnBrk="0" hangingPunct="0">
              <a:spcBef>
                <a:spcPct val="0"/>
              </a:spcBef>
            </a:pPr>
            <a:endParaRPr lang="da-DK" altLang="da-DK" sz="1700" dirty="0">
              <a:latin typeface="Arial" pitchFamily="34" charset="0"/>
              <a:cs typeface="Arial" pitchFamily="34" charset="0"/>
            </a:endParaRPr>
          </a:p>
        </p:txBody>
      </p:sp>
    </p:spTree>
    <p:extLst>
      <p:ext uri="{BB962C8B-B14F-4D97-AF65-F5344CB8AC3E}">
        <p14:creationId xmlns:p14="http://schemas.microsoft.com/office/powerpoint/2010/main" val="1798556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65655" indent="-165655">
              <a:buFontTx/>
              <a:buChar char="-"/>
            </a:pPr>
            <a:r>
              <a:rPr lang="da-DK" dirty="0" smtClean="0"/>
              <a:t>OBS nævn hvor opvarmning hører til</a:t>
            </a: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18</a:t>
            </a:fld>
            <a:endParaRPr lang="da-DK"/>
          </a:p>
        </p:txBody>
      </p:sp>
    </p:spTree>
    <p:extLst>
      <p:ext uri="{BB962C8B-B14F-4D97-AF65-F5344CB8AC3E}">
        <p14:creationId xmlns:p14="http://schemas.microsoft.com/office/powerpoint/2010/main" val="1671789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65655" marR="0" indent="-165655" algn="l" defTabSz="914400" rtl="0" eaLnBrk="1" fontAlgn="auto" latinLnBrk="0" hangingPunct="1">
              <a:lnSpc>
                <a:spcPct val="150000"/>
              </a:lnSpc>
              <a:spcBef>
                <a:spcPts val="0"/>
              </a:spcBef>
              <a:spcAft>
                <a:spcPts val="0"/>
              </a:spcAft>
              <a:buClrTx/>
              <a:buSzTx/>
              <a:buFontTx/>
              <a:buChar char="-"/>
              <a:tabLst/>
              <a:defRPr/>
            </a:pPr>
            <a:r>
              <a:rPr lang="da-DK" sz="1200" dirty="0" smtClean="0"/>
              <a:t>I stedet kan det være “Idræt og historie”, hvor eleverne kunne arbejde med dansen gennem tiderne, boldspillets udvikling, redskabernes udvikling, foreningslivets udvikling inden for fx gymnastik, dans og bold frem til fitnesscentrenes tilbud, herunder yoga, crossfitness, power hold m.m. </a:t>
            </a:r>
          </a:p>
          <a:p>
            <a:pPr marL="165655" indent="-165655">
              <a:lnSpc>
                <a:spcPct val="150000"/>
              </a:lnSpc>
              <a:buFontTx/>
              <a:buChar char="-"/>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19</a:t>
            </a:fld>
            <a:endParaRPr lang="da-DK"/>
          </a:p>
        </p:txBody>
      </p:sp>
    </p:spTree>
    <p:extLst>
      <p:ext uri="{BB962C8B-B14F-4D97-AF65-F5344CB8AC3E}">
        <p14:creationId xmlns:p14="http://schemas.microsoft.com/office/powerpoint/2010/main" val="412969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82650" y="746125"/>
            <a:ext cx="4970463" cy="3729038"/>
          </a:xfrm>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a:t>
            </a:fld>
            <a:endParaRPr lang="da-DK" dirty="0"/>
          </a:p>
        </p:txBody>
      </p:sp>
    </p:spTree>
    <p:extLst>
      <p:ext uri="{BB962C8B-B14F-4D97-AF65-F5344CB8AC3E}">
        <p14:creationId xmlns:p14="http://schemas.microsoft.com/office/powerpoint/2010/main" val="1532891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65655" indent="-165655">
              <a:buFontTx/>
              <a:buChar char="-"/>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20</a:t>
            </a:fld>
            <a:endParaRPr lang="da-DK"/>
          </a:p>
        </p:txBody>
      </p:sp>
    </p:spTree>
    <p:extLst>
      <p:ext uri="{BB962C8B-B14F-4D97-AF65-F5344CB8AC3E}">
        <p14:creationId xmlns:p14="http://schemas.microsoft.com/office/powerpoint/2010/main" val="1052692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r>
              <a:rPr lang="da-DK" dirty="0" smtClean="0"/>
              <a:t>Hvornår til eleverne?</a:t>
            </a: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21</a:t>
            </a:fld>
            <a:endParaRPr lang="da-DK"/>
          </a:p>
        </p:txBody>
      </p:sp>
    </p:spTree>
    <p:extLst>
      <p:ext uri="{BB962C8B-B14F-4D97-AF65-F5344CB8AC3E}">
        <p14:creationId xmlns:p14="http://schemas.microsoft.com/office/powerpoint/2010/main" val="99817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r>
              <a:rPr lang="da-DK" dirty="0" smtClean="0"/>
              <a:t>Tekstopgivelse i forhold til valgte temaer??? Tidsmæssigt!</a:t>
            </a: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22</a:t>
            </a:fld>
            <a:endParaRPr lang="da-DK"/>
          </a:p>
        </p:txBody>
      </p:sp>
    </p:spTree>
    <p:extLst>
      <p:ext uri="{BB962C8B-B14F-4D97-AF65-F5344CB8AC3E}">
        <p14:creationId xmlns:p14="http://schemas.microsoft.com/office/powerpoint/2010/main" val="1011412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65655" indent="-165655">
              <a:buFontTx/>
              <a:buChar char="-"/>
            </a:pPr>
            <a:r>
              <a:rPr lang="da-DK" dirty="0" smtClean="0"/>
              <a:t>Ikke ændre indholdsområder</a:t>
            </a:r>
          </a:p>
          <a:p>
            <a:pPr marL="165655" indent="-165655">
              <a:buFontTx/>
              <a:buChar char="-"/>
            </a:pPr>
            <a:r>
              <a:rPr lang="da-DK" dirty="0" smtClean="0"/>
              <a:t>Tema kan skiftes til et af lærerens temaer</a:t>
            </a: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24</a:t>
            </a:fld>
            <a:endParaRPr lang="da-DK"/>
          </a:p>
        </p:txBody>
      </p:sp>
    </p:spTree>
    <p:extLst>
      <p:ext uri="{BB962C8B-B14F-4D97-AF65-F5344CB8AC3E}">
        <p14:creationId xmlns:p14="http://schemas.microsoft.com/office/powerpoint/2010/main" val="1073615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25</a:t>
            </a:fld>
            <a:endParaRPr lang="da-DK"/>
          </a:p>
        </p:txBody>
      </p:sp>
    </p:spTree>
    <p:extLst>
      <p:ext uri="{BB962C8B-B14F-4D97-AF65-F5344CB8AC3E}">
        <p14:creationId xmlns:p14="http://schemas.microsoft.com/office/powerpoint/2010/main" val="691955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26</a:t>
            </a:fld>
            <a:endParaRPr lang="da-DK"/>
          </a:p>
        </p:txBody>
      </p:sp>
    </p:spTree>
    <p:extLst>
      <p:ext uri="{BB962C8B-B14F-4D97-AF65-F5344CB8AC3E}">
        <p14:creationId xmlns:p14="http://schemas.microsoft.com/office/powerpoint/2010/main" val="691955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27</a:t>
            </a:fld>
            <a:endParaRPr lang="da-DK"/>
          </a:p>
        </p:txBody>
      </p:sp>
    </p:spTree>
    <p:extLst>
      <p:ext uri="{BB962C8B-B14F-4D97-AF65-F5344CB8AC3E}">
        <p14:creationId xmlns:p14="http://schemas.microsoft.com/office/powerpoint/2010/main" val="3023707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smtClean="0"/>
          </a:p>
          <a:p>
            <a:pPr marL="165655" indent="-165655">
              <a:lnSpc>
                <a:spcPct val="150000"/>
              </a:lnSpc>
              <a:buFontTx/>
              <a:buChar char="-"/>
            </a:pPr>
            <a:endParaRPr lang="da-DK" dirty="0"/>
          </a:p>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28</a:t>
            </a:fld>
            <a:endParaRPr lang="da-DK"/>
          </a:p>
        </p:txBody>
      </p:sp>
    </p:spTree>
    <p:extLst>
      <p:ext uri="{BB962C8B-B14F-4D97-AF65-F5344CB8AC3E}">
        <p14:creationId xmlns:p14="http://schemas.microsoft.com/office/powerpoint/2010/main" val="1811506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29</a:t>
            </a:fld>
            <a:endParaRPr lang="da-DK"/>
          </a:p>
        </p:txBody>
      </p:sp>
    </p:spTree>
    <p:extLst>
      <p:ext uri="{BB962C8B-B14F-4D97-AF65-F5344CB8AC3E}">
        <p14:creationId xmlns:p14="http://schemas.microsoft.com/office/powerpoint/2010/main" val="953069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82111" indent="-276092"/>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30</a:t>
            </a:fld>
            <a:endParaRPr lang="da-DK"/>
          </a:p>
        </p:txBody>
      </p:sp>
    </p:spTree>
    <p:extLst>
      <p:ext uri="{BB962C8B-B14F-4D97-AF65-F5344CB8AC3E}">
        <p14:creationId xmlns:p14="http://schemas.microsoft.com/office/powerpoint/2010/main" val="226589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3</a:t>
            </a:fld>
            <a:endParaRPr lang="da-DK"/>
          </a:p>
        </p:txBody>
      </p:sp>
    </p:spTree>
    <p:extLst>
      <p:ext uri="{BB962C8B-B14F-4D97-AF65-F5344CB8AC3E}">
        <p14:creationId xmlns:p14="http://schemas.microsoft.com/office/powerpoint/2010/main" val="3514466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31</a:t>
            </a:fld>
            <a:endParaRPr lang="da-DK"/>
          </a:p>
        </p:txBody>
      </p:sp>
    </p:spTree>
    <p:extLst>
      <p:ext uri="{BB962C8B-B14F-4D97-AF65-F5344CB8AC3E}">
        <p14:creationId xmlns:p14="http://schemas.microsoft.com/office/powerpoint/2010/main" val="1305138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Særlige vilkår følger gruppen</a:t>
            </a:r>
            <a:endParaRPr lang="da-DK" dirty="0"/>
          </a:p>
        </p:txBody>
      </p:sp>
      <p:sp>
        <p:nvSpPr>
          <p:cNvPr id="4" name="Pladsholder til diasnummer 3"/>
          <p:cNvSpPr>
            <a:spLocks noGrp="1"/>
          </p:cNvSpPr>
          <p:nvPr>
            <p:ph type="sldNum" sz="quarter" idx="10"/>
          </p:nvPr>
        </p:nvSpPr>
        <p:spPr/>
        <p:txBody>
          <a:bodyPr/>
          <a:lstStyle/>
          <a:p>
            <a:fld id="{9E6CCD70-149E-4FD3-8562-19C330D26D7C}" type="slidenum">
              <a:rPr lang="da-DK" smtClean="0"/>
              <a:t>32</a:t>
            </a:fld>
            <a:endParaRPr lang="da-DK"/>
          </a:p>
        </p:txBody>
      </p:sp>
    </p:spTree>
    <p:extLst>
      <p:ext uri="{BB962C8B-B14F-4D97-AF65-F5344CB8AC3E}">
        <p14:creationId xmlns:p14="http://schemas.microsoft.com/office/powerpoint/2010/main" val="2509221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33</a:t>
            </a:fld>
            <a:endParaRPr lang="da-DK"/>
          </a:p>
        </p:txBody>
      </p:sp>
    </p:spTree>
    <p:extLst>
      <p:ext uri="{BB962C8B-B14F-4D97-AF65-F5344CB8AC3E}">
        <p14:creationId xmlns:p14="http://schemas.microsoft.com/office/powerpoint/2010/main" val="1333858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82650" y="746125"/>
            <a:ext cx="4970463" cy="3729038"/>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34</a:t>
            </a:fld>
            <a:endParaRPr lang="da-DK"/>
          </a:p>
        </p:txBody>
      </p:sp>
    </p:spTree>
    <p:extLst>
      <p:ext uri="{BB962C8B-B14F-4D97-AF65-F5344CB8AC3E}">
        <p14:creationId xmlns:p14="http://schemas.microsoft.com/office/powerpoint/2010/main" val="158818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82650" y="746125"/>
            <a:ext cx="4970463" cy="3729038"/>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35</a:t>
            </a:fld>
            <a:endParaRPr lang="da-DK"/>
          </a:p>
        </p:txBody>
      </p:sp>
    </p:spTree>
    <p:extLst>
      <p:ext uri="{BB962C8B-B14F-4D97-AF65-F5344CB8AC3E}">
        <p14:creationId xmlns:p14="http://schemas.microsoft.com/office/powerpoint/2010/main" val="158818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Fordelingen af tiden</a:t>
            </a: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36</a:t>
            </a:fld>
            <a:endParaRPr lang="da-DK"/>
          </a:p>
        </p:txBody>
      </p:sp>
    </p:spTree>
    <p:extLst>
      <p:ext uri="{BB962C8B-B14F-4D97-AF65-F5344CB8AC3E}">
        <p14:creationId xmlns:p14="http://schemas.microsoft.com/office/powerpoint/2010/main" val="3992764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37</a:t>
            </a:fld>
            <a:endParaRPr lang="da-DK"/>
          </a:p>
        </p:txBody>
      </p:sp>
    </p:spTree>
    <p:extLst>
      <p:ext uri="{BB962C8B-B14F-4D97-AF65-F5344CB8AC3E}">
        <p14:creationId xmlns:p14="http://schemas.microsoft.com/office/powerpoint/2010/main" val="2236189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41</a:t>
            </a:fld>
            <a:endParaRPr lang="da-DK"/>
          </a:p>
        </p:txBody>
      </p:sp>
    </p:spTree>
    <p:extLst>
      <p:ext uri="{BB962C8B-B14F-4D97-AF65-F5344CB8AC3E}">
        <p14:creationId xmlns:p14="http://schemas.microsoft.com/office/powerpoint/2010/main" val="3140897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45</a:t>
            </a:fld>
            <a:endParaRPr lang="da-DK"/>
          </a:p>
        </p:txBody>
      </p:sp>
    </p:spTree>
    <p:extLst>
      <p:ext uri="{BB962C8B-B14F-4D97-AF65-F5344CB8AC3E}">
        <p14:creationId xmlns:p14="http://schemas.microsoft.com/office/powerpoint/2010/main" val="1117440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901" indent="-171901">
              <a:buFont typeface="Arial" panose="020B0604020202020204" pitchFamily="34" charset="0"/>
              <a:buChar char="•"/>
            </a:pPr>
            <a:endParaRPr lang="da-DK" i="0" baseline="0" dirty="0" smtClean="0"/>
          </a:p>
        </p:txBody>
      </p:sp>
      <p:sp>
        <p:nvSpPr>
          <p:cNvPr id="4" name="Pladsholder til diasnummer 3"/>
          <p:cNvSpPr>
            <a:spLocks noGrp="1"/>
          </p:cNvSpPr>
          <p:nvPr>
            <p:ph type="sldNum" sz="quarter" idx="10"/>
          </p:nvPr>
        </p:nvSpPr>
        <p:spPr/>
        <p:txBody>
          <a:bodyPr/>
          <a:lstStyle/>
          <a:p>
            <a:fld id="{3477FD34-E586-4161-AD40-242107BE3476}" type="slidenum">
              <a:rPr lang="da-DK" smtClean="0"/>
              <a:pPr/>
              <a:t>46</a:t>
            </a:fld>
            <a:endParaRPr lang="da-DK"/>
          </a:p>
        </p:txBody>
      </p:sp>
    </p:spTree>
    <p:extLst>
      <p:ext uri="{BB962C8B-B14F-4D97-AF65-F5344CB8AC3E}">
        <p14:creationId xmlns:p14="http://schemas.microsoft.com/office/powerpoint/2010/main" val="35467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4</a:t>
            </a:fld>
            <a:endParaRPr lang="da-DK"/>
          </a:p>
        </p:txBody>
      </p:sp>
    </p:spTree>
    <p:extLst>
      <p:ext uri="{BB962C8B-B14F-4D97-AF65-F5344CB8AC3E}">
        <p14:creationId xmlns:p14="http://schemas.microsoft.com/office/powerpoint/2010/main" val="233065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5</a:t>
            </a:fld>
            <a:endParaRPr lang="da-DK"/>
          </a:p>
        </p:txBody>
      </p:sp>
    </p:spTree>
    <p:extLst>
      <p:ext uri="{BB962C8B-B14F-4D97-AF65-F5344CB8AC3E}">
        <p14:creationId xmlns:p14="http://schemas.microsoft.com/office/powerpoint/2010/main" val="2432209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6</a:t>
            </a:fld>
            <a:endParaRPr lang="da-DK"/>
          </a:p>
        </p:txBody>
      </p:sp>
    </p:spTree>
    <p:extLst>
      <p:ext uri="{BB962C8B-B14F-4D97-AF65-F5344CB8AC3E}">
        <p14:creationId xmlns:p14="http://schemas.microsoft.com/office/powerpoint/2010/main" val="233065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7</a:t>
            </a:fld>
            <a:endParaRPr lang="da-DK"/>
          </a:p>
        </p:txBody>
      </p:sp>
    </p:spTree>
    <p:extLst>
      <p:ext uri="{BB962C8B-B14F-4D97-AF65-F5344CB8AC3E}">
        <p14:creationId xmlns:p14="http://schemas.microsoft.com/office/powerpoint/2010/main" val="337323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8</a:t>
            </a:fld>
            <a:endParaRPr lang="da-DK"/>
          </a:p>
        </p:txBody>
      </p:sp>
    </p:spTree>
    <p:extLst>
      <p:ext uri="{BB962C8B-B14F-4D97-AF65-F5344CB8AC3E}">
        <p14:creationId xmlns:p14="http://schemas.microsoft.com/office/powerpoint/2010/main" val="111744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smtClean="0"/>
          </a:p>
        </p:txBody>
      </p:sp>
      <p:sp>
        <p:nvSpPr>
          <p:cNvPr id="4" name="Pladsholder til diasnummer 3"/>
          <p:cNvSpPr>
            <a:spLocks noGrp="1"/>
          </p:cNvSpPr>
          <p:nvPr>
            <p:ph type="sldNum" sz="quarter" idx="10"/>
          </p:nvPr>
        </p:nvSpPr>
        <p:spPr/>
        <p:txBody>
          <a:bodyPr/>
          <a:lstStyle/>
          <a:p>
            <a:fld id="{3477FD34-E586-4161-AD40-242107BE3476}" type="slidenum">
              <a:rPr lang="da-DK" smtClean="0"/>
              <a:pPr/>
              <a:t>9</a:t>
            </a:fld>
            <a:endParaRPr lang="da-DK"/>
          </a:p>
        </p:txBody>
      </p:sp>
    </p:spTree>
    <p:extLst>
      <p:ext uri="{BB962C8B-B14F-4D97-AF65-F5344CB8AC3E}">
        <p14:creationId xmlns:p14="http://schemas.microsoft.com/office/powerpoint/2010/main" val="78929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23081E34-4821-4391-B18B-BB611804D5A2}" type="datetimeFigureOut">
              <a:rPr lang="da-DK" smtClean="0"/>
              <a:t>26-03-2019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346458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3081E34-4821-4391-B18B-BB611804D5A2}" type="datetimeFigureOut">
              <a:rPr lang="da-DK" smtClean="0"/>
              <a:t>26-03-2019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296749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3081E34-4821-4391-B18B-BB611804D5A2}" type="datetimeFigureOut">
              <a:rPr lang="da-DK" smtClean="0"/>
              <a:t>26-03-2019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348909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3081E34-4821-4391-B18B-BB611804D5A2}" type="datetimeFigureOut">
              <a:rPr lang="da-DK" smtClean="0"/>
              <a:t>26-03-2019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1716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23081E34-4821-4391-B18B-BB611804D5A2}" type="datetimeFigureOut">
              <a:rPr lang="da-DK" smtClean="0"/>
              <a:t>26-03-2019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265892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23081E34-4821-4391-B18B-BB611804D5A2}" type="datetimeFigureOut">
              <a:rPr lang="da-DK" smtClean="0"/>
              <a:t>26-03-2019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283171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23081E34-4821-4391-B18B-BB611804D5A2}" type="datetimeFigureOut">
              <a:rPr lang="da-DK" smtClean="0"/>
              <a:t>26-03-2019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112114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23081E34-4821-4391-B18B-BB611804D5A2}" type="datetimeFigureOut">
              <a:rPr lang="da-DK" smtClean="0"/>
              <a:t>26-03-2019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218827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3081E34-4821-4391-B18B-BB611804D5A2}" type="datetimeFigureOut">
              <a:rPr lang="da-DK" smtClean="0"/>
              <a:t>26-03-2019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377379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23081E34-4821-4391-B18B-BB611804D5A2}" type="datetimeFigureOut">
              <a:rPr lang="da-DK" smtClean="0"/>
              <a:t>26-03-2019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125303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23081E34-4821-4391-B18B-BB611804D5A2}" type="datetimeFigureOut">
              <a:rPr lang="da-DK" smtClean="0"/>
              <a:t>26-03-2019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319990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81E34-4821-4391-B18B-BB611804D5A2}" type="datetimeFigureOut">
              <a:rPr lang="da-DK" smtClean="0"/>
              <a:t>26-03-2019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B299-F399-46FB-A308-F3FE6DA6C6D0}" type="slidenum">
              <a:rPr lang="da-DK" smtClean="0"/>
              <a:t>‹nr.›</a:t>
            </a:fld>
            <a:endParaRPr lang="da-DK"/>
          </a:p>
        </p:txBody>
      </p:sp>
    </p:spTree>
    <p:extLst>
      <p:ext uri="{BB962C8B-B14F-4D97-AF65-F5344CB8AC3E}">
        <p14:creationId xmlns:p14="http://schemas.microsoft.com/office/powerpoint/2010/main" val="290079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1.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s://www.emu.dk/grundskole/idrae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uvm.dk/folkeskolen/folkeskolens-proever/forberedelse/syv-skarpe-til-laereren" TargetMode="Externa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hyperlink" Target="http://www.uvm.dk/Uddannelser/Folkeskolen/Folkeskolens-proever/Forberedelse/Proevevejledninger" TargetMode="External"/><Relationship Id="rId7"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www.uvm.dk/folkeskolen/folkeskolens-proev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ChangeArrowheads="1"/>
          </p:cNvSpPr>
          <p:nvPr>
            <p:ph type="subTitle" idx="1"/>
          </p:nvPr>
        </p:nvSpPr>
        <p:spPr>
          <a:xfrm>
            <a:off x="755576" y="1340768"/>
            <a:ext cx="7632848" cy="4248472"/>
          </a:xfrm>
          <a:ln/>
        </p:spPr>
        <p:style>
          <a:lnRef idx="1">
            <a:schemeClr val="accent4"/>
          </a:lnRef>
          <a:fillRef idx="3">
            <a:schemeClr val="accent4"/>
          </a:fillRef>
          <a:effectRef idx="2">
            <a:schemeClr val="accent4"/>
          </a:effectRef>
          <a:fontRef idx="minor">
            <a:schemeClr val="lt1"/>
          </a:fontRef>
        </p:style>
        <p:txBody>
          <a:bodyPr>
            <a:normAutofit fontScale="25000" lnSpcReduction="20000"/>
          </a:bodyPr>
          <a:lstStyle/>
          <a:p>
            <a:pPr algn="ctr">
              <a:lnSpc>
                <a:spcPct val="100000"/>
              </a:lnSpc>
            </a:pPr>
            <a:endParaRPr lang="da-DK" altLang="da-DK" sz="3600" b="1" dirty="0" smtClean="0">
              <a:solidFill>
                <a:srgbClr val="8FE1A4"/>
              </a:solidFill>
            </a:endParaRPr>
          </a:p>
          <a:p>
            <a:pPr algn="ctr">
              <a:lnSpc>
                <a:spcPct val="100000"/>
              </a:lnSpc>
            </a:pPr>
            <a:r>
              <a:rPr lang="da-DK" altLang="da-DK" sz="26400" b="1" dirty="0" smtClean="0">
                <a:solidFill>
                  <a:srgbClr val="8FE1A4"/>
                </a:solidFill>
              </a:rPr>
              <a:t>Prøven i Idræt 2019</a:t>
            </a:r>
          </a:p>
          <a:p>
            <a:pPr algn="ctr" eaLnBrk="1" hangingPunct="1"/>
            <a:endParaRPr lang="da-DK" altLang="da-DK" sz="9800" dirty="0" smtClean="0">
              <a:solidFill>
                <a:srgbClr val="8FE1A4"/>
              </a:solidFill>
            </a:endParaRPr>
          </a:p>
          <a:p>
            <a:pPr algn="ctr"/>
            <a:r>
              <a:rPr lang="da-DK" altLang="da-DK" sz="11200" b="1" dirty="0" smtClean="0">
                <a:solidFill>
                  <a:srgbClr val="8FE1A4"/>
                </a:solidFill>
              </a:rPr>
              <a:t>Ved læringskonsulenterne</a:t>
            </a:r>
          </a:p>
          <a:p>
            <a:pPr algn="ctr"/>
            <a:r>
              <a:rPr lang="da-DK" altLang="da-DK" sz="11200" b="1" dirty="0" smtClean="0">
                <a:solidFill>
                  <a:srgbClr val="8FE1A4"/>
                </a:solidFill>
              </a:rPr>
              <a:t>Kåre Rasborg og</a:t>
            </a:r>
          </a:p>
          <a:p>
            <a:pPr algn="ctr"/>
            <a:r>
              <a:rPr lang="da-DK" altLang="da-DK" sz="11200" b="1" dirty="0" smtClean="0">
                <a:solidFill>
                  <a:srgbClr val="8FE1A4"/>
                </a:solidFill>
              </a:rPr>
              <a:t>Malene Schat-Eppers </a:t>
            </a:r>
          </a:p>
          <a:p>
            <a:pPr algn="ctr"/>
            <a:endParaRPr lang="da-DK" altLang="da-DK" sz="9800" dirty="0" smtClean="0">
              <a:solidFill>
                <a:srgbClr val="8FE1A4"/>
              </a:solidFill>
            </a:endParaRPr>
          </a:p>
          <a:p>
            <a:pPr algn="ctr"/>
            <a:r>
              <a:rPr lang="da-DK" altLang="da-DK" sz="28800" b="1" dirty="0" err="1" smtClean="0">
                <a:solidFill>
                  <a:srgbClr val="8FE1A4"/>
                </a:solidFill>
              </a:rPr>
              <a:t>Webinar</a:t>
            </a:r>
            <a:r>
              <a:rPr lang="da-DK" altLang="da-DK" sz="21600" b="1" dirty="0" smtClean="0">
                <a:solidFill>
                  <a:srgbClr val="8FE1A4"/>
                </a:solidFill>
              </a:rPr>
              <a:t> </a:t>
            </a:r>
            <a:r>
              <a:rPr lang="da-DK" altLang="da-DK" sz="26400" b="1" dirty="0" smtClean="0">
                <a:solidFill>
                  <a:srgbClr val="8FE1A4"/>
                </a:solidFill>
              </a:rPr>
              <a:t>2019</a:t>
            </a:r>
            <a:endParaRPr lang="da-DK" altLang="da-DK" sz="4800" dirty="0" smtClean="0">
              <a:solidFill>
                <a:srgbClr val="8FE1A4"/>
              </a:solidFill>
            </a:endParaRPr>
          </a:p>
          <a:p>
            <a:pPr algn="ctr" eaLnBrk="1" hangingPunct="1"/>
            <a:endParaRPr lang="da-DK" altLang="da-DK" dirty="0" smtClean="0">
              <a:solidFill>
                <a:srgbClr val="8FE1A4"/>
              </a:solidFill>
            </a:endParaRPr>
          </a:p>
          <a:p>
            <a:pPr algn="ctr" eaLnBrk="1" hangingPunct="1"/>
            <a:endParaRPr lang="da-DK" altLang="da-DK" b="1" dirty="0" smtClean="0">
              <a:solidFill>
                <a:srgbClr val="8FE1A4"/>
              </a:solidFill>
            </a:endParaRP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5733256"/>
            <a:ext cx="2602979" cy="862702"/>
          </a:xfrm>
          <a:prstGeom prst="rect">
            <a:avLst/>
          </a:prstGeom>
        </p:spPr>
      </p:pic>
      <p:pic>
        <p:nvPicPr>
          <p:cNvPr id="3" name="Bille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745" y="116632"/>
            <a:ext cx="2027547" cy="1059557"/>
          </a:xfrm>
          <a:prstGeom prst="rect">
            <a:avLst/>
          </a:prstGeom>
        </p:spPr>
      </p:pic>
    </p:spTree>
    <p:extLst>
      <p:ext uri="{BB962C8B-B14F-4D97-AF65-F5344CB8AC3E}">
        <p14:creationId xmlns:p14="http://schemas.microsoft.com/office/powerpoint/2010/main" val="394989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523306"/>
            <a:ext cx="6478588" cy="1143000"/>
          </a:xfrm>
        </p:spPr>
        <p:txBody>
          <a:bodyPr>
            <a:normAutofit fontScale="90000"/>
          </a:bodyPr>
          <a:lstStyle/>
          <a:p>
            <a:pPr algn="l"/>
            <a:r>
              <a:rPr lang="da-DK" dirty="0"/>
              <a:t>Uddybning i vejledningen</a:t>
            </a:r>
            <a:br>
              <a:rPr lang="da-DK" dirty="0"/>
            </a:br>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745" y="8175"/>
            <a:ext cx="1861058" cy="972553"/>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677" y="5949280"/>
            <a:ext cx="2537323" cy="840942"/>
          </a:xfrm>
          <a:prstGeom prst="rect">
            <a:avLst/>
          </a:prstGeom>
        </p:spPr>
      </p:pic>
      <p:pic>
        <p:nvPicPr>
          <p:cNvPr id="3" name="Billed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1059568"/>
            <a:ext cx="1728192" cy="770242"/>
          </a:xfrm>
          <a:prstGeom prst="rect">
            <a:avLst/>
          </a:prstGeom>
        </p:spPr>
      </p:pic>
      <p:sp>
        <p:nvSpPr>
          <p:cNvPr id="7" name="Rektangel 6"/>
          <p:cNvSpPr/>
          <p:nvPr/>
        </p:nvSpPr>
        <p:spPr>
          <a:xfrm>
            <a:off x="467544" y="1523602"/>
            <a:ext cx="8280920" cy="4524315"/>
          </a:xfrm>
          <a:prstGeom prst="rect">
            <a:avLst/>
          </a:prstGeom>
        </p:spPr>
        <p:txBody>
          <a:bodyPr wrap="square">
            <a:spAutoFit/>
          </a:bodyPr>
          <a:lstStyle/>
          <a:p>
            <a:r>
              <a:rPr lang="da-DK" sz="2400" b="1" dirty="0"/>
              <a:t>Brugen af internettet </a:t>
            </a:r>
            <a:endParaRPr lang="da-DK" sz="2400" dirty="0"/>
          </a:p>
          <a:p>
            <a:r>
              <a:rPr lang="da-DK" sz="2400" dirty="0"/>
              <a:t>Eleverne kan frit bruge internettet i deres forberedelsesperiode frem mod prøven. Eleverne der ønsker, at tilgå nettet under prøven skal i deres forberedelsesperiode beslutte, hvad eleverne vil tilgå på internettet. Det kan være en musikliste, en film eller billeder. Der må under prøven ikke søges ny viden på internettet. Det kan fx være, at eleverne skal forklare en bevægelsesanalyse vha. en film, så skal filmen være udvalgt og hentet ned fra internettet i forberedelsesperioden og ikke søges efter under selve prøven. </a:t>
            </a:r>
          </a:p>
          <a:p>
            <a:r>
              <a:rPr lang="da-DK" sz="2400" dirty="0"/>
              <a:t>Eleverne skal på deres disposition angive, hvilke digitale medier herunder musik og video, der evt. indgår i </a:t>
            </a:r>
            <a:r>
              <a:rPr lang="da-DK" sz="2400" dirty="0" smtClean="0"/>
              <a:t>prøven</a:t>
            </a:r>
            <a:r>
              <a:rPr lang="da-DK" sz="2400" dirty="0"/>
              <a:t>. </a:t>
            </a:r>
          </a:p>
        </p:txBody>
      </p:sp>
    </p:spTree>
    <p:extLst>
      <p:ext uri="{BB962C8B-B14F-4D97-AF65-F5344CB8AC3E}">
        <p14:creationId xmlns:p14="http://schemas.microsoft.com/office/powerpoint/2010/main" val="4183443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6478588" cy="1008112"/>
          </a:xfrm>
        </p:spPr>
        <p:txBody>
          <a:bodyPr/>
          <a:lstStyle/>
          <a:p>
            <a:r>
              <a:rPr lang="da-DK" dirty="0"/>
              <a:t>I idræt prøves eleverne i: </a:t>
            </a:r>
          </a:p>
        </p:txBody>
      </p:sp>
      <p:sp>
        <p:nvSpPr>
          <p:cNvPr id="3" name="Pladsholder til indhold 2"/>
          <p:cNvSpPr>
            <a:spLocks noGrp="1"/>
          </p:cNvSpPr>
          <p:nvPr>
            <p:ph idx="1"/>
          </p:nvPr>
        </p:nvSpPr>
        <p:spPr>
          <a:xfrm>
            <a:off x="431800" y="1484784"/>
            <a:ext cx="8277225" cy="4608512"/>
          </a:xfrm>
        </p:spPr>
        <p:txBody>
          <a:bodyPr>
            <a:normAutofit fontScale="92500" lnSpcReduction="10000"/>
          </a:bodyPr>
          <a:lstStyle/>
          <a:p>
            <a:pPr marL="0" indent="0">
              <a:buNone/>
            </a:pPr>
            <a:r>
              <a:rPr lang="da-DK" sz="2000" b="1" dirty="0" smtClean="0"/>
              <a:t>Kropslige </a:t>
            </a:r>
            <a:r>
              <a:rPr lang="da-DK" sz="2000" b="1" dirty="0"/>
              <a:t>færdigheder </a:t>
            </a:r>
            <a:endParaRPr lang="da-DK" sz="2000" dirty="0"/>
          </a:p>
          <a:p>
            <a:r>
              <a:rPr lang="da-DK" sz="2000" dirty="0"/>
              <a:t>a) at tage kvalificerede valg </a:t>
            </a:r>
          </a:p>
          <a:p>
            <a:r>
              <a:rPr lang="da-DK" sz="2000" dirty="0"/>
              <a:t>b) at vise kvalitet i bevægelse </a:t>
            </a:r>
            <a:endParaRPr lang="da-DK" sz="2000" dirty="0" smtClean="0"/>
          </a:p>
          <a:p>
            <a:endParaRPr lang="da-DK" sz="2000" dirty="0"/>
          </a:p>
          <a:p>
            <a:pPr marL="0" indent="0">
              <a:buNone/>
            </a:pPr>
            <a:r>
              <a:rPr lang="da-DK" sz="2000" b="1" dirty="0" smtClean="0"/>
              <a:t>Sammensætning </a:t>
            </a:r>
            <a:r>
              <a:rPr lang="da-DK" sz="2000" b="1" dirty="0"/>
              <a:t>af praksisprogram </a:t>
            </a:r>
            <a:endParaRPr lang="da-DK" sz="2000" dirty="0"/>
          </a:p>
          <a:p>
            <a:r>
              <a:rPr lang="da-DK" sz="2000" dirty="0"/>
              <a:t>a) praksisprogrammets sammenhæng med tema </a:t>
            </a:r>
          </a:p>
          <a:p>
            <a:r>
              <a:rPr lang="da-DK" sz="2000" dirty="0"/>
              <a:t>b) idrætslige færdigheder </a:t>
            </a:r>
          </a:p>
          <a:p>
            <a:r>
              <a:rPr lang="da-DK" sz="2000" dirty="0"/>
              <a:t>c) at udvikle idrætslige aktiviteter </a:t>
            </a:r>
          </a:p>
          <a:p>
            <a:r>
              <a:rPr lang="da-DK" sz="2000" dirty="0"/>
              <a:t>d) samarbejde </a:t>
            </a:r>
            <a:endParaRPr lang="da-DK" sz="2000" dirty="0" smtClean="0"/>
          </a:p>
          <a:p>
            <a:pPr marL="0" indent="0">
              <a:buNone/>
            </a:pPr>
            <a:endParaRPr lang="da-DK" sz="2000" dirty="0"/>
          </a:p>
          <a:p>
            <a:pPr marL="0" indent="0">
              <a:buNone/>
            </a:pPr>
            <a:r>
              <a:rPr lang="da-DK" sz="2000" b="1" dirty="0" smtClean="0"/>
              <a:t>Idrætsfaglig </a:t>
            </a:r>
            <a:r>
              <a:rPr lang="da-DK" sz="2000" b="1" dirty="0"/>
              <a:t>viden </a:t>
            </a:r>
            <a:endParaRPr lang="da-DK" sz="2000" dirty="0"/>
          </a:p>
          <a:p>
            <a:r>
              <a:rPr lang="da-DK" sz="2000" dirty="0"/>
              <a:t>a) i forhold til valgte tema </a:t>
            </a:r>
          </a:p>
          <a:p>
            <a:r>
              <a:rPr lang="da-DK" sz="2000" dirty="0"/>
              <a:t>b) i forhold til programmets to indholdsområder </a:t>
            </a:r>
          </a:p>
          <a:p>
            <a:r>
              <a:rPr lang="da-DK" sz="2000" dirty="0"/>
              <a:t>c) anvendelse af </a:t>
            </a:r>
            <a:r>
              <a:rPr lang="da-DK" sz="2000" dirty="0" err="1"/>
              <a:t>fagord</a:t>
            </a:r>
            <a:r>
              <a:rPr lang="da-DK" sz="2000" dirty="0"/>
              <a:t> og begreber </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7448" y="1556792"/>
            <a:ext cx="264795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6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5110436" cy="926926"/>
          </a:xfrm>
        </p:spPr>
        <p:txBody>
          <a:bodyPr/>
          <a:lstStyle/>
          <a:p>
            <a:r>
              <a:rPr lang="da-DK" dirty="0" smtClean="0"/>
              <a:t>Prøvens signalement</a:t>
            </a:r>
            <a:endParaRPr lang="da-DK" dirty="0"/>
          </a:p>
        </p:txBody>
      </p:sp>
      <p:sp>
        <p:nvSpPr>
          <p:cNvPr id="3" name="Pladsholder til indhold 2"/>
          <p:cNvSpPr>
            <a:spLocks noGrp="1"/>
          </p:cNvSpPr>
          <p:nvPr>
            <p:ph idx="1"/>
          </p:nvPr>
        </p:nvSpPr>
        <p:spPr>
          <a:xfrm>
            <a:off x="395536" y="1268760"/>
            <a:ext cx="8277225" cy="4824536"/>
          </a:xfrm>
        </p:spPr>
        <p:txBody>
          <a:bodyPr>
            <a:normAutofit fontScale="92500" lnSpcReduction="20000"/>
          </a:bodyPr>
          <a:lstStyle/>
          <a:p>
            <a:pPr>
              <a:lnSpc>
                <a:spcPct val="150000"/>
              </a:lnSpc>
            </a:pPr>
            <a:r>
              <a:rPr lang="da-DK" sz="2000" dirty="0" smtClean="0"/>
              <a:t>Prøven er praktisk/mundtlig og aflægges i grupper af 2-5 elever. </a:t>
            </a:r>
          </a:p>
          <a:p>
            <a:pPr>
              <a:lnSpc>
                <a:spcPct val="150000"/>
              </a:lnSpc>
            </a:pPr>
            <a:r>
              <a:rPr lang="da-DK" sz="2000" dirty="0" smtClean="0"/>
              <a:t>Eleverne </a:t>
            </a:r>
            <a:r>
              <a:rPr lang="da-DK" sz="2000" dirty="0"/>
              <a:t>trækker gruppevis to indholdsområder angivet i henholdsvis pulje A og pulje B senest 5 skoledage før de </a:t>
            </a:r>
            <a:r>
              <a:rPr lang="da-DK" sz="2000" dirty="0" smtClean="0"/>
              <a:t>skriftlige </a:t>
            </a:r>
            <a:r>
              <a:rPr lang="da-DK" sz="2000" dirty="0"/>
              <a:t>prøver begynder og tidligst den 1. april. </a:t>
            </a:r>
            <a:endParaRPr lang="da-DK" sz="2000" dirty="0" smtClean="0"/>
          </a:p>
          <a:p>
            <a:pPr>
              <a:lnSpc>
                <a:spcPct val="150000"/>
              </a:lnSpc>
            </a:pPr>
            <a:r>
              <a:rPr lang="da-DK" sz="2000" dirty="0" smtClean="0"/>
              <a:t>Grupperne udarbejder en disposition for et praksisprogram.</a:t>
            </a:r>
          </a:p>
          <a:p>
            <a:pPr>
              <a:lnSpc>
                <a:spcPct val="150000"/>
              </a:lnSpc>
            </a:pPr>
            <a:r>
              <a:rPr lang="da-DK" sz="2000" dirty="0" smtClean="0"/>
              <a:t>Grupperne arbejder med deres praksisprogram i relation til deres overordnede tema og forbereder deres mundtlige del.</a:t>
            </a:r>
          </a:p>
          <a:p>
            <a:pPr>
              <a:lnSpc>
                <a:spcPct val="150000"/>
              </a:lnSpc>
            </a:pPr>
            <a:r>
              <a:rPr lang="da-DK" sz="2000" dirty="0" smtClean="0"/>
              <a:t>Grupperne fremviser deres praksisprogram på prøvedagen med en efterfølgende reflekterende samtale.</a:t>
            </a:r>
          </a:p>
          <a:p>
            <a:pPr>
              <a:lnSpc>
                <a:spcPct val="150000"/>
              </a:lnSpc>
            </a:pPr>
            <a:r>
              <a:rPr lang="da-DK" sz="2000" dirty="0" smtClean="0"/>
              <a:t>Eleverne får en helhedsvurdering af deres samlede præstation.</a:t>
            </a:r>
          </a:p>
          <a:p>
            <a:pPr>
              <a:lnSpc>
                <a:spcPct val="150000"/>
              </a:lnSpc>
            </a:pPr>
            <a:r>
              <a:rPr lang="da-DK" sz="2000" dirty="0" smtClean="0"/>
              <a:t>Der gives en individuel karakter.</a:t>
            </a: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188640"/>
            <a:ext cx="1382862" cy="1037147"/>
          </a:xfrm>
          <a:prstGeom prst="rect">
            <a:avLst/>
          </a:prstGeom>
        </p:spPr>
      </p:pic>
    </p:spTree>
    <p:extLst>
      <p:ext uri="{BB962C8B-B14F-4D97-AF65-F5344CB8AC3E}">
        <p14:creationId xmlns:p14="http://schemas.microsoft.com/office/powerpoint/2010/main" val="1243972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4632" y="872081"/>
            <a:ext cx="5770984" cy="793687"/>
          </a:xfrm>
        </p:spPr>
        <p:txBody>
          <a:bodyPr>
            <a:normAutofit/>
          </a:bodyPr>
          <a:lstStyle/>
          <a:p>
            <a:r>
              <a:rPr lang="da-DK" sz="3600" dirty="0"/>
              <a:t>Prøveforløbet – trin for </a:t>
            </a:r>
            <a:r>
              <a:rPr lang="da-DK" sz="3600" dirty="0" smtClean="0"/>
              <a:t>trin</a:t>
            </a:r>
            <a:endParaRPr lang="da-DK" sz="36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745" y="8175"/>
            <a:ext cx="1861058" cy="972553"/>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3" name="Billed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86671"/>
            <a:ext cx="1738124" cy="1512168"/>
          </a:xfrm>
          <a:prstGeom prst="rect">
            <a:avLst/>
          </a:prstGeom>
        </p:spPr>
      </p:pic>
      <p:pic>
        <p:nvPicPr>
          <p:cNvPr id="3075" name="Picture 3"/>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121150" y="1700807"/>
            <a:ext cx="6901700" cy="417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089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
            </a:r>
            <a:br>
              <a:rPr lang="da-DK" dirty="0" smtClean="0"/>
            </a:br>
            <a:r>
              <a:rPr lang="da-DK" dirty="0"/>
              <a:t/>
            </a:r>
            <a:br>
              <a:rPr lang="da-DK" dirty="0"/>
            </a:br>
            <a:r>
              <a:rPr lang="da-DK" dirty="0" smtClean="0"/>
              <a:t>Før den 1.april</a:t>
            </a:r>
            <a:endParaRPr lang="da-DK" dirty="0"/>
          </a:p>
        </p:txBody>
      </p:sp>
      <p:sp>
        <p:nvSpPr>
          <p:cNvPr id="3" name="Pladsholder til indhold 2"/>
          <p:cNvSpPr>
            <a:spLocks noGrp="1"/>
          </p:cNvSpPr>
          <p:nvPr>
            <p:ph idx="1"/>
          </p:nvPr>
        </p:nvSpPr>
        <p:spPr>
          <a:xfrm>
            <a:off x="431800" y="2204864"/>
            <a:ext cx="8277225" cy="3624436"/>
          </a:xfrm>
        </p:spPr>
        <p:txBody>
          <a:bodyPr/>
          <a:lstStyle/>
          <a:p>
            <a:pPr>
              <a:lnSpc>
                <a:spcPct val="100000"/>
              </a:lnSpc>
              <a:buFontTx/>
              <a:buChar char="-"/>
            </a:pPr>
            <a:r>
              <a:rPr lang="da-DK" sz="2400" dirty="0" smtClean="0"/>
              <a:t>Undervise så eleverne er klædt på til at gå til prøve</a:t>
            </a:r>
          </a:p>
          <a:p>
            <a:pPr>
              <a:lnSpc>
                <a:spcPct val="100000"/>
              </a:lnSpc>
              <a:buFontTx/>
              <a:buChar char="-"/>
            </a:pPr>
            <a:r>
              <a:rPr lang="da-DK" sz="2400" dirty="0" smtClean="0"/>
              <a:t>Forberede eleverne på prøvens rammer og indhold</a:t>
            </a:r>
          </a:p>
          <a:p>
            <a:pPr>
              <a:lnSpc>
                <a:spcPct val="100000"/>
              </a:lnSpc>
              <a:buFontTx/>
              <a:buChar char="-"/>
            </a:pPr>
            <a:r>
              <a:rPr lang="da-DK" sz="2400" dirty="0" smtClean="0"/>
              <a:t>Danne grupper</a:t>
            </a:r>
            <a:endParaRPr lang="da-DK" sz="24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3296526"/>
            <a:ext cx="3037600" cy="1820196"/>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5810303"/>
            <a:ext cx="2602979" cy="862702"/>
          </a:xfrm>
          <a:prstGeom prst="rect">
            <a:avLst/>
          </a:prstGeom>
        </p:spPr>
      </p:pic>
    </p:spTree>
    <p:extLst>
      <p:ext uri="{BB962C8B-B14F-4D97-AF65-F5344CB8AC3E}">
        <p14:creationId xmlns:p14="http://schemas.microsoft.com/office/powerpoint/2010/main" val="660905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Grupper</a:t>
            </a:r>
            <a:r>
              <a:rPr lang="da-DK" dirty="0"/>
              <a:t/>
            </a:r>
            <a:br>
              <a:rPr lang="da-DK" dirty="0"/>
            </a:br>
            <a:endParaRPr lang="da-DK" dirty="0"/>
          </a:p>
        </p:txBody>
      </p:sp>
      <p:sp>
        <p:nvSpPr>
          <p:cNvPr id="3" name="Pladsholder til indhold 2"/>
          <p:cNvSpPr>
            <a:spLocks noGrp="1"/>
          </p:cNvSpPr>
          <p:nvPr>
            <p:ph idx="1"/>
          </p:nvPr>
        </p:nvSpPr>
        <p:spPr/>
        <p:txBody>
          <a:bodyPr/>
          <a:lstStyle/>
          <a:p>
            <a:pPr>
              <a:lnSpc>
                <a:spcPct val="100000"/>
              </a:lnSpc>
            </a:pPr>
            <a:r>
              <a:rPr lang="da-DK" sz="2400" dirty="0"/>
              <a:t>Eleverne danner grupper af 2-5 elever med vejledning fra læreren. </a:t>
            </a:r>
            <a:endParaRPr lang="da-DK" sz="2400" dirty="0" smtClean="0"/>
          </a:p>
          <a:p>
            <a:pPr>
              <a:lnSpc>
                <a:spcPct val="100000"/>
              </a:lnSpc>
            </a:pPr>
            <a:r>
              <a:rPr lang="da-DK" sz="2400" dirty="0" smtClean="0"/>
              <a:t>Det </a:t>
            </a:r>
            <a:r>
              <a:rPr lang="da-DK" sz="2400" dirty="0"/>
              <a:t>er lærernes ansvar, at danne ramme om en god gruppedannelsesproces samt at sørge for at alle bliver en del af en gruppe. </a:t>
            </a:r>
            <a:endParaRPr lang="da-DK" sz="2400" dirty="0" smtClean="0"/>
          </a:p>
          <a:p>
            <a:pPr>
              <a:lnSpc>
                <a:spcPct val="100000"/>
              </a:lnSpc>
            </a:pPr>
            <a:r>
              <a:rPr lang="da-DK" sz="2400" dirty="0" smtClean="0"/>
              <a:t>Det er skolelederen der i samråd med elev, forældre og lærer, der beslutter og har ansvaret for gruppedannelse der afviger fra denne regel.</a:t>
            </a:r>
            <a:endParaRPr lang="da-DK" sz="2400" dirty="0"/>
          </a:p>
          <a:p>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4717942"/>
            <a:ext cx="2447925" cy="1466850"/>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57773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6478588" cy="936104"/>
          </a:xfrm>
        </p:spPr>
        <p:txBody>
          <a:bodyPr/>
          <a:lstStyle/>
          <a:p>
            <a:r>
              <a:rPr lang="da-DK" dirty="0" smtClean="0"/>
              <a:t>Tema</a:t>
            </a:r>
            <a:endParaRPr lang="da-DK" dirty="0"/>
          </a:p>
        </p:txBody>
      </p:sp>
      <p:sp>
        <p:nvSpPr>
          <p:cNvPr id="3" name="Pladsholder til indhold 2"/>
          <p:cNvSpPr>
            <a:spLocks noGrp="1"/>
          </p:cNvSpPr>
          <p:nvPr>
            <p:ph idx="1"/>
          </p:nvPr>
        </p:nvSpPr>
        <p:spPr>
          <a:xfrm>
            <a:off x="467544" y="1268760"/>
            <a:ext cx="8277225" cy="4556298"/>
          </a:xfrm>
        </p:spPr>
        <p:txBody>
          <a:bodyPr>
            <a:normAutofit lnSpcReduction="10000"/>
          </a:bodyPr>
          <a:lstStyle/>
          <a:p>
            <a:pPr>
              <a:lnSpc>
                <a:spcPct val="100000"/>
              </a:lnSpc>
            </a:pPr>
            <a:r>
              <a:rPr lang="da-DK" sz="2000" dirty="0" smtClean="0"/>
              <a:t>Læreren </a:t>
            </a:r>
            <a:r>
              <a:rPr lang="da-DK" sz="2000" dirty="0"/>
              <a:t>definerer i samråd med eleverne minimum tre overordnede temaer, der har været genstand for undervisning på 8. og/eller 9. klassetrin. </a:t>
            </a:r>
            <a:endParaRPr lang="da-DK" sz="2000" dirty="0" smtClean="0"/>
          </a:p>
          <a:p>
            <a:pPr>
              <a:lnSpc>
                <a:spcPct val="100000"/>
              </a:lnSpc>
            </a:pPr>
            <a:r>
              <a:rPr lang="da-DK" sz="2000" dirty="0" smtClean="0"/>
              <a:t>Temaerne </a:t>
            </a:r>
            <a:r>
              <a:rPr lang="da-DK" sz="2000" dirty="0"/>
              <a:t>skal knyttes an til de praksisprogrammer, som eleverne udarbejder i </a:t>
            </a:r>
            <a:r>
              <a:rPr lang="da-DK" sz="2000" dirty="0" smtClean="0"/>
              <a:t>forberedelsesperioden.</a:t>
            </a:r>
            <a:r>
              <a:rPr lang="da-DK" sz="2000" dirty="0"/>
              <a:t> </a:t>
            </a:r>
          </a:p>
          <a:p>
            <a:pPr>
              <a:lnSpc>
                <a:spcPct val="100000"/>
              </a:lnSpc>
            </a:pPr>
            <a:r>
              <a:rPr lang="da-DK" sz="2000" dirty="0" smtClean="0"/>
              <a:t>Temaerne </a:t>
            </a:r>
            <a:r>
              <a:rPr lang="da-DK" sz="2000" dirty="0"/>
              <a:t>der udvælges til prøven skal give mulighed for at arbejde med de forskellige indholdsområder, som eleverne trækker til prøven. </a:t>
            </a:r>
            <a:endParaRPr lang="da-DK" sz="2000" dirty="0" smtClean="0"/>
          </a:p>
          <a:p>
            <a:pPr marL="0" indent="0">
              <a:lnSpc>
                <a:spcPct val="100000"/>
              </a:lnSpc>
              <a:buNone/>
            </a:pPr>
            <a:r>
              <a:rPr lang="da-DK" sz="2000" dirty="0"/>
              <a:t> </a:t>
            </a:r>
          </a:p>
          <a:p>
            <a:pPr marL="0" indent="0">
              <a:lnSpc>
                <a:spcPct val="100000"/>
              </a:lnSpc>
              <a:buNone/>
            </a:pPr>
            <a:r>
              <a:rPr lang="da-DK" sz="2000" u="sng" dirty="0" smtClean="0"/>
              <a:t>Forslag </a:t>
            </a:r>
            <a:r>
              <a:rPr lang="da-DK" sz="2000" u="sng" dirty="0"/>
              <a:t>til temaer:</a:t>
            </a:r>
            <a:endParaRPr lang="da-DK" sz="2000" dirty="0"/>
          </a:p>
          <a:p>
            <a:pPr>
              <a:lnSpc>
                <a:spcPct val="100000"/>
              </a:lnSpc>
            </a:pPr>
            <a:r>
              <a:rPr lang="da-DK" sz="2000" dirty="0"/>
              <a:t>Idræt og samarbejde</a:t>
            </a:r>
          </a:p>
          <a:p>
            <a:pPr>
              <a:lnSpc>
                <a:spcPct val="100000"/>
              </a:lnSpc>
            </a:pPr>
            <a:r>
              <a:rPr lang="da-DK" sz="2000" dirty="0"/>
              <a:t>Idræt og sundhed</a:t>
            </a:r>
          </a:p>
          <a:p>
            <a:pPr>
              <a:lnSpc>
                <a:spcPct val="100000"/>
              </a:lnSpc>
            </a:pPr>
            <a:r>
              <a:rPr lang="da-DK" sz="2000" dirty="0"/>
              <a:t>Idræt og identitet</a:t>
            </a:r>
          </a:p>
          <a:p>
            <a:pPr>
              <a:lnSpc>
                <a:spcPct val="100000"/>
              </a:lnSpc>
            </a:pPr>
            <a:r>
              <a:rPr lang="da-DK" sz="2000" dirty="0"/>
              <a:t>Idræt og køn</a:t>
            </a:r>
          </a:p>
          <a:p>
            <a:pPr>
              <a:lnSpc>
                <a:spcPct val="100000"/>
              </a:lnSpc>
            </a:pPr>
            <a:r>
              <a:rPr lang="da-DK" sz="2000" dirty="0"/>
              <a:t>Idræt og kultur</a:t>
            </a:r>
          </a:p>
          <a:p>
            <a:pPr>
              <a:lnSpc>
                <a:spcPct val="100000"/>
              </a:lnSpc>
            </a:pPr>
            <a:endParaRPr lang="da-DK" sz="2000"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403980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207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37952"/>
            <a:ext cx="8229600" cy="879685"/>
          </a:xfrm>
        </p:spPr>
        <p:txBody>
          <a:bodyPr>
            <a:normAutofit fontScale="90000"/>
          </a:bodyPr>
          <a:lstStyle/>
          <a:p>
            <a:r>
              <a:rPr lang="da-DK" dirty="0" smtClean="0"/>
              <a:t/>
            </a:r>
            <a:br>
              <a:rPr lang="da-DK" dirty="0" smtClean="0"/>
            </a:br>
            <a:r>
              <a:rPr lang="da-DK" dirty="0"/>
              <a:t/>
            </a:r>
            <a:br>
              <a:rPr lang="da-DK" dirty="0"/>
            </a:br>
            <a:r>
              <a:rPr lang="da-DK" dirty="0" smtClean="0"/>
              <a:t>Lodtrækning af indholdsområder</a:t>
            </a:r>
            <a:endParaRPr lang="da-DK" dirty="0"/>
          </a:p>
        </p:txBody>
      </p:sp>
      <p:sp>
        <p:nvSpPr>
          <p:cNvPr id="3" name="Pladsholder til indhold 2"/>
          <p:cNvSpPr>
            <a:spLocks noGrp="1"/>
          </p:cNvSpPr>
          <p:nvPr>
            <p:ph sz="half" idx="2"/>
          </p:nvPr>
        </p:nvSpPr>
        <p:spPr/>
        <p:txBody>
          <a:bodyPr>
            <a:normAutofit/>
          </a:bodyPr>
          <a:lstStyle/>
          <a:p>
            <a:r>
              <a:rPr lang="da-DK" sz="2000" dirty="0" smtClean="0"/>
              <a:t>Hver gruppe </a:t>
            </a:r>
            <a:r>
              <a:rPr lang="da-DK" sz="2000" dirty="0"/>
              <a:t>trækker </a:t>
            </a:r>
            <a:r>
              <a:rPr lang="da-DK" sz="2000" dirty="0" smtClean="0"/>
              <a:t>to indholdsområder, et fra hver af  henholdsvis </a:t>
            </a:r>
            <a:r>
              <a:rPr lang="da-DK" sz="2000" dirty="0"/>
              <a:t>p</a:t>
            </a:r>
            <a:r>
              <a:rPr lang="da-DK" sz="2000" dirty="0" smtClean="0"/>
              <a:t>ulje A og pulje B</a:t>
            </a:r>
          </a:p>
          <a:p>
            <a:pPr marL="0" indent="0">
              <a:buNone/>
            </a:pPr>
            <a:endParaRPr lang="da-DK" sz="2000" dirty="0"/>
          </a:p>
          <a:p>
            <a:r>
              <a:rPr lang="da-DK" sz="2000" dirty="0" smtClean="0"/>
              <a:t>Lodtrækning kan først finde sted fra</a:t>
            </a:r>
            <a:r>
              <a:rPr lang="da-DK" sz="2000" dirty="0"/>
              <a:t>	</a:t>
            </a:r>
            <a:r>
              <a:rPr lang="da-DK" sz="2000" b="1" dirty="0"/>
              <a:t>d</a:t>
            </a:r>
            <a:r>
              <a:rPr lang="da-DK" sz="2000" b="1" dirty="0" smtClean="0"/>
              <a:t>en 1/4-2019</a:t>
            </a:r>
          </a:p>
          <a:p>
            <a:pPr marL="0" indent="0">
              <a:buNone/>
            </a:pPr>
            <a:endParaRPr lang="da-DK" sz="2000" b="1" dirty="0" smtClean="0"/>
          </a:p>
          <a:p>
            <a:r>
              <a:rPr lang="da-DK" sz="2000" dirty="0" smtClean="0"/>
              <a:t>Lodtrækning skal finde sted med overværelse af en ledelsesperson</a:t>
            </a:r>
            <a:endParaRPr lang="da-DK" sz="2000" dirty="0"/>
          </a:p>
          <a:p>
            <a:endParaRPr lang="da-DK" dirty="0" smtClean="0"/>
          </a:p>
          <a:p>
            <a:endParaRPr lang="da-DK" dirty="0"/>
          </a:p>
        </p:txBody>
      </p:sp>
      <p:sp>
        <p:nvSpPr>
          <p:cNvPr id="10" name="Pladsholder til indhold 9"/>
          <p:cNvSpPr>
            <a:spLocks noGrp="1"/>
          </p:cNvSpPr>
          <p:nvPr>
            <p:ph sz="quarter" idx="4"/>
          </p:nvPr>
        </p:nvSpPr>
        <p:spPr/>
        <p:txBody>
          <a:bodyPr/>
          <a:lstStyle/>
          <a:p>
            <a:endParaRPr lang="da-DK"/>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7" name="Bille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1988840"/>
            <a:ext cx="4420937" cy="4082075"/>
          </a:xfrm>
          <a:prstGeom prst="rect">
            <a:avLst/>
          </a:prstGeom>
        </p:spPr>
      </p:pic>
    </p:spTree>
    <p:extLst>
      <p:ext uri="{BB962C8B-B14F-4D97-AF65-F5344CB8AC3E}">
        <p14:creationId xmlns:p14="http://schemas.microsoft.com/office/powerpoint/2010/main" val="258897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238416" cy="1143000"/>
          </a:xfrm>
        </p:spPr>
        <p:txBody>
          <a:bodyPr/>
          <a:lstStyle/>
          <a:p>
            <a:r>
              <a:rPr lang="da-DK" dirty="0" smtClean="0"/>
              <a:t>Indholdsområderne</a:t>
            </a:r>
            <a:endParaRPr lang="da-DK" dirty="0"/>
          </a:p>
        </p:txBody>
      </p:sp>
      <p:sp>
        <p:nvSpPr>
          <p:cNvPr id="3" name="Pladsholder til indhold 2"/>
          <p:cNvSpPr>
            <a:spLocks noGrp="1"/>
          </p:cNvSpPr>
          <p:nvPr>
            <p:ph idx="1"/>
          </p:nvPr>
        </p:nvSpPr>
        <p:spPr>
          <a:xfrm>
            <a:off x="457200" y="1600200"/>
            <a:ext cx="5626968" cy="4525963"/>
          </a:xfrm>
        </p:spPr>
        <p:txBody>
          <a:bodyPr>
            <a:normAutofit fontScale="92500" lnSpcReduction="20000"/>
          </a:bodyPr>
          <a:lstStyle/>
          <a:p>
            <a:pPr>
              <a:lnSpc>
                <a:spcPct val="100000"/>
              </a:lnSpc>
            </a:pPr>
            <a:r>
              <a:rPr lang="da-DK" sz="2000" dirty="0" smtClean="0"/>
              <a:t>Eleverne skal sammensætte deres praksisprogram ud fra slutmålet for indholdsområderne i fælles mål.</a:t>
            </a:r>
          </a:p>
          <a:p>
            <a:pPr marL="0" indent="0">
              <a:lnSpc>
                <a:spcPct val="100000"/>
              </a:lnSpc>
              <a:buNone/>
            </a:pPr>
            <a:endParaRPr lang="da-DK" sz="2000" dirty="0" smtClean="0"/>
          </a:p>
          <a:p>
            <a:pPr>
              <a:lnSpc>
                <a:spcPct val="100000"/>
              </a:lnSpc>
            </a:pPr>
            <a:r>
              <a:rPr lang="da-DK" sz="2000" dirty="0" smtClean="0"/>
              <a:t>Eleverne skal tage kvalificerede valg i forhold til valg af øvelser, aktiviteter, bevægelser som de vælger til deres praksisprogram</a:t>
            </a:r>
          </a:p>
          <a:p>
            <a:pPr marL="0" indent="0">
              <a:lnSpc>
                <a:spcPct val="100000"/>
              </a:lnSpc>
              <a:buNone/>
            </a:pPr>
            <a:endParaRPr lang="da-DK" sz="2000" dirty="0" smtClean="0"/>
          </a:p>
          <a:p>
            <a:pPr>
              <a:lnSpc>
                <a:spcPct val="100000"/>
              </a:lnSpc>
            </a:pPr>
            <a:r>
              <a:rPr lang="da-DK" sz="2000" dirty="0" smtClean="0"/>
              <a:t>Eleverne skal vise det de kan i forhold til deres tema både i den praktiske og mundtlige del</a:t>
            </a:r>
          </a:p>
          <a:p>
            <a:pPr>
              <a:lnSpc>
                <a:spcPct val="100000"/>
              </a:lnSpc>
            </a:pPr>
            <a:endParaRPr lang="da-DK" sz="2000" dirty="0"/>
          </a:p>
          <a:p>
            <a:pPr>
              <a:lnSpc>
                <a:spcPct val="100000"/>
              </a:lnSpc>
            </a:pPr>
            <a:r>
              <a:rPr lang="da-DK" sz="2000" dirty="0" smtClean="0"/>
              <a:t>Det er vigtigt at være ekstra skarpe på, hvad indholdsområderne indeholder – og gøre eleverne opmærksomme på det</a:t>
            </a:r>
          </a:p>
          <a:p>
            <a:pPr>
              <a:lnSpc>
                <a:spcPct val="100000"/>
              </a:lnSpc>
            </a:pPr>
            <a:endParaRPr lang="da-DK" sz="2000" dirty="0" smtClean="0"/>
          </a:p>
          <a:p>
            <a:pPr>
              <a:lnSpc>
                <a:spcPct val="100000"/>
              </a:lnSpc>
            </a:pPr>
            <a:r>
              <a:rPr lang="da-DK" sz="2000" dirty="0" smtClean="0">
                <a:solidFill>
                  <a:srgbClr val="FF0000"/>
                </a:solidFill>
              </a:rPr>
              <a:t>OBS! Vejled eleverne til at være meget tydelige i deres valg.</a:t>
            </a:r>
          </a:p>
          <a:p>
            <a:pPr>
              <a:lnSpc>
                <a:spcPct val="100000"/>
              </a:lnSpc>
            </a:pPr>
            <a:endParaRPr lang="da-DK" sz="2000" dirty="0" smtClean="0"/>
          </a:p>
          <a:p>
            <a:pPr>
              <a:lnSpc>
                <a:spcPct val="100000"/>
              </a:lnSpc>
            </a:pP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628800"/>
            <a:ext cx="2016223" cy="372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668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06538"/>
            <a:ext cx="8229600" cy="1143000"/>
          </a:xfrm>
        </p:spPr>
        <p:txBody>
          <a:bodyPr/>
          <a:lstStyle/>
          <a:p>
            <a:r>
              <a:rPr lang="da-DK" dirty="0" smtClean="0"/>
              <a:t>Temavalg</a:t>
            </a:r>
            <a:endParaRPr lang="da-DK" dirty="0"/>
          </a:p>
        </p:txBody>
      </p:sp>
      <p:sp>
        <p:nvSpPr>
          <p:cNvPr id="3" name="Pladsholder til indhold 2"/>
          <p:cNvSpPr>
            <a:spLocks noGrp="1"/>
          </p:cNvSpPr>
          <p:nvPr>
            <p:ph idx="1"/>
          </p:nvPr>
        </p:nvSpPr>
        <p:spPr>
          <a:xfrm>
            <a:off x="251520" y="1507580"/>
            <a:ext cx="8745586" cy="4800762"/>
          </a:xfrm>
        </p:spPr>
        <p:txBody>
          <a:bodyPr>
            <a:normAutofit fontScale="25000" lnSpcReduction="20000"/>
          </a:bodyPr>
          <a:lstStyle/>
          <a:p>
            <a:endParaRPr lang="da-DK" sz="2500" dirty="0" smtClean="0"/>
          </a:p>
          <a:p>
            <a:pPr>
              <a:lnSpc>
                <a:spcPct val="120000"/>
              </a:lnSpc>
            </a:pPr>
            <a:r>
              <a:rPr lang="da-DK" sz="7200" dirty="0"/>
              <a:t>Eleverne vælger efter </a:t>
            </a:r>
            <a:r>
              <a:rPr lang="da-DK" sz="7200" dirty="0" smtClean="0"/>
              <a:t>lodtrækningen i samråd med læreren </a:t>
            </a:r>
            <a:r>
              <a:rPr lang="da-DK" sz="7200" dirty="0"/>
              <a:t>et tema, som de skal indarbejde i både den praktiske og mundtlige del af prøven. Temaet skal kobles til praksisprogrammet og foldes ud til den mundtlige del. </a:t>
            </a:r>
            <a:endParaRPr lang="da-DK" sz="7200" dirty="0" smtClean="0"/>
          </a:p>
          <a:p>
            <a:pPr>
              <a:lnSpc>
                <a:spcPct val="120000"/>
              </a:lnSpc>
            </a:pPr>
            <a:r>
              <a:rPr lang="da-DK" sz="7200" dirty="0"/>
              <a:t>Det er </a:t>
            </a:r>
            <a:r>
              <a:rPr lang="da-DK" sz="7200" dirty="0" smtClean="0"/>
              <a:t>vigtigt, </a:t>
            </a:r>
            <a:r>
              <a:rPr lang="da-DK" sz="7200" dirty="0"/>
              <a:t>at de temaer der arbejdes med og udvælges til prøven, tænkes ind i alle indholdsområderne, og at de ikke bliver for specifikke omkring et </a:t>
            </a:r>
            <a:r>
              <a:rPr lang="da-DK" sz="7200" dirty="0" smtClean="0"/>
              <a:t>indholdsområde.</a:t>
            </a:r>
          </a:p>
          <a:p>
            <a:pPr>
              <a:lnSpc>
                <a:spcPct val="120000"/>
              </a:lnSpc>
            </a:pPr>
            <a:r>
              <a:rPr lang="da-DK" sz="7200" dirty="0" smtClean="0"/>
              <a:t>Hvis </a:t>
            </a:r>
            <a:r>
              <a:rPr lang="da-DK" sz="7200" dirty="0"/>
              <a:t>eleverne vælger at arbejde med et selvdefineret tema, som læreren ikke har opgivet, er det vigtigt, at læreren vejleder gruppen, således at temaet har et fælles idrætsfagligt indhold, som udspringer af arbejdet med kompetenceområderne.  </a:t>
            </a:r>
          </a:p>
          <a:p>
            <a:pPr marL="0" indent="0">
              <a:lnSpc>
                <a:spcPct val="120000"/>
              </a:lnSpc>
              <a:buNone/>
            </a:pPr>
            <a:endParaRPr lang="da-DK" sz="7200" b="1" i="1" dirty="0" smtClean="0"/>
          </a:p>
          <a:p>
            <a:pPr marL="0" indent="0">
              <a:lnSpc>
                <a:spcPct val="120000"/>
              </a:lnSpc>
              <a:buNone/>
            </a:pPr>
            <a:r>
              <a:rPr lang="da-DK" sz="7200" b="1" dirty="0" smtClean="0"/>
              <a:t>Selvdefineret </a:t>
            </a:r>
            <a:r>
              <a:rPr lang="da-DK" sz="7200" b="1" dirty="0"/>
              <a:t>tema </a:t>
            </a:r>
          </a:p>
          <a:p>
            <a:pPr>
              <a:lnSpc>
                <a:spcPct val="120000"/>
              </a:lnSpc>
            </a:pPr>
            <a:r>
              <a:rPr lang="da-DK" sz="7200" dirty="0"/>
              <a:t>Vælger eleverne et selvdefineret tema, er det deres opgave i samråd med læreren at opgive tekster i forhold til det selvvalgte tema. Dette skal forstås således, at gruppen skal vælge en til to tekster inden for deres selvvalgte tema og erstatte samt kombinere det med et eller flere af de andre temaer. </a:t>
            </a:r>
            <a:r>
              <a:rPr lang="da-DK" sz="7200" dirty="0" smtClean="0"/>
              <a:t>Disse </a:t>
            </a:r>
            <a:r>
              <a:rPr lang="da-DK" sz="7200" dirty="0"/>
              <a:t>tekster påføres elevernes disposition, og skal også være tilgængelige for censor.</a:t>
            </a:r>
          </a:p>
          <a:p>
            <a:endParaRPr lang="da-DK" sz="2400" dirty="0"/>
          </a:p>
          <a:p>
            <a:pPr marL="0" indent="0">
              <a:lnSpc>
                <a:spcPct val="100000"/>
              </a:lnSpc>
              <a:buNone/>
            </a:pPr>
            <a:endParaRPr lang="da-DK" sz="2400"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6969" y="6133597"/>
            <a:ext cx="1544786" cy="511987"/>
          </a:xfrm>
          <a:prstGeom prst="rect">
            <a:avLst/>
          </a:prstGeom>
        </p:spPr>
      </p:pic>
      <p:pic>
        <p:nvPicPr>
          <p:cNvPr id="7" name="Bille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3" y="145320"/>
            <a:ext cx="1800200" cy="1350150"/>
          </a:xfrm>
          <a:prstGeom prst="rect">
            <a:avLst/>
          </a:prstGeom>
        </p:spPr>
      </p:pic>
      <p:sp>
        <p:nvSpPr>
          <p:cNvPr id="4" name="Rektangel 3"/>
          <p:cNvSpPr/>
          <p:nvPr/>
        </p:nvSpPr>
        <p:spPr>
          <a:xfrm>
            <a:off x="6908874" y="2996952"/>
            <a:ext cx="4176464" cy="369332"/>
          </a:xfrm>
          <a:prstGeom prst="rect">
            <a:avLst/>
          </a:prstGeom>
        </p:spPr>
        <p:txBody>
          <a:bodyPr wrap="square">
            <a:spAutoFit/>
          </a:bodyPr>
          <a:lstStyle/>
          <a:p>
            <a:r>
              <a:rPr lang="da-DK" dirty="0"/>
              <a:t> </a:t>
            </a:r>
          </a:p>
        </p:txBody>
      </p:sp>
    </p:spTree>
    <p:extLst>
      <p:ext uri="{BB962C8B-B14F-4D97-AF65-F5344CB8AC3E}">
        <p14:creationId xmlns:p14="http://schemas.microsoft.com/office/powerpoint/2010/main" val="206551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6478588" cy="1143000"/>
          </a:xfrm>
        </p:spPr>
        <p:txBody>
          <a:bodyPr/>
          <a:lstStyle/>
          <a:p>
            <a:r>
              <a:rPr lang="da-DK" dirty="0" smtClean="0"/>
              <a:t>Program</a:t>
            </a:r>
            <a:endParaRPr lang="da-DK" dirty="0"/>
          </a:p>
        </p:txBody>
      </p:sp>
      <p:sp>
        <p:nvSpPr>
          <p:cNvPr id="3" name="Pladsholder til indhold 2"/>
          <p:cNvSpPr>
            <a:spLocks noGrp="1"/>
          </p:cNvSpPr>
          <p:nvPr>
            <p:ph idx="1"/>
          </p:nvPr>
        </p:nvSpPr>
        <p:spPr>
          <a:xfrm>
            <a:off x="431800" y="1412776"/>
            <a:ext cx="8277225" cy="4416524"/>
          </a:xfrm>
        </p:spPr>
        <p:txBody>
          <a:bodyPr>
            <a:normAutofit/>
          </a:bodyPr>
          <a:lstStyle/>
          <a:p>
            <a:pPr marL="0" indent="0">
              <a:lnSpc>
                <a:spcPct val="100000"/>
              </a:lnSpc>
              <a:buNone/>
            </a:pPr>
            <a:r>
              <a:rPr lang="da-DK" sz="2400" dirty="0"/>
              <a:t>Kl. 13.45 – 14.00 </a:t>
            </a:r>
            <a:r>
              <a:rPr lang="da-DK" sz="2400" dirty="0" smtClean="0"/>
              <a:t>	</a:t>
            </a:r>
            <a:r>
              <a:rPr lang="da-DK" sz="2400" b="1" dirty="0" smtClean="0"/>
              <a:t>Lydprøve</a:t>
            </a:r>
          </a:p>
          <a:p>
            <a:pPr marL="0" indent="0">
              <a:lnSpc>
                <a:spcPct val="100000"/>
              </a:lnSpc>
              <a:buNone/>
            </a:pPr>
            <a:r>
              <a:rPr lang="da-DK" sz="2400" dirty="0" smtClean="0"/>
              <a:t>			</a:t>
            </a:r>
          </a:p>
          <a:p>
            <a:pPr marL="0" indent="0">
              <a:lnSpc>
                <a:spcPct val="100000"/>
              </a:lnSpc>
              <a:buNone/>
            </a:pPr>
            <a:r>
              <a:rPr lang="da-DK" sz="2400" dirty="0"/>
              <a:t>			</a:t>
            </a:r>
          </a:p>
          <a:p>
            <a:pPr marL="0" indent="0">
              <a:lnSpc>
                <a:spcPct val="100000"/>
              </a:lnSpc>
              <a:buNone/>
            </a:pPr>
            <a:r>
              <a:rPr lang="da-DK" sz="2400" dirty="0"/>
              <a:t>Kl. 14.00 – 14.30 </a:t>
            </a:r>
            <a:r>
              <a:rPr lang="da-DK" sz="2400" b="1" dirty="0" smtClean="0">
                <a:solidFill>
                  <a:srgbClr val="0070C0"/>
                </a:solidFill>
              </a:rPr>
              <a:t>	</a:t>
            </a:r>
            <a:r>
              <a:rPr lang="da-DK" sz="2400" b="1" dirty="0" smtClean="0"/>
              <a:t>Oplæg </a:t>
            </a:r>
            <a:r>
              <a:rPr lang="da-DK" sz="2200" dirty="0" smtClean="0"/>
              <a:t>(chatten er lukket)</a:t>
            </a:r>
            <a:endParaRPr lang="da-DK" sz="2200" dirty="0"/>
          </a:p>
          <a:p>
            <a:pPr marL="0" indent="0">
              <a:lnSpc>
                <a:spcPct val="100000"/>
              </a:lnSpc>
              <a:buNone/>
            </a:pPr>
            <a:r>
              <a:rPr lang="da-DK" sz="2400" dirty="0" smtClean="0"/>
              <a:t>			Baggrund for prøven	</a:t>
            </a:r>
          </a:p>
          <a:p>
            <a:pPr marL="0" indent="0">
              <a:lnSpc>
                <a:spcPct val="100000"/>
              </a:lnSpc>
              <a:buNone/>
            </a:pPr>
            <a:r>
              <a:rPr lang="da-DK" sz="2400" dirty="0"/>
              <a:t>		</a:t>
            </a:r>
            <a:r>
              <a:rPr lang="da-DK" sz="2400" dirty="0" smtClean="0"/>
              <a:t>	Prøven trin-for-trin</a:t>
            </a:r>
          </a:p>
          <a:p>
            <a:pPr marL="0" indent="0">
              <a:lnSpc>
                <a:spcPct val="100000"/>
              </a:lnSpc>
              <a:buNone/>
            </a:pPr>
            <a:r>
              <a:rPr lang="da-DK" sz="2400" dirty="0"/>
              <a:t>	</a:t>
            </a:r>
            <a:r>
              <a:rPr lang="da-DK" sz="2400" dirty="0" smtClean="0"/>
              <a:t>		Gode råd og fif</a:t>
            </a:r>
            <a:endParaRPr lang="da-DK" sz="2400" dirty="0"/>
          </a:p>
          <a:p>
            <a:pPr marL="0" indent="0">
              <a:lnSpc>
                <a:spcPct val="100000"/>
              </a:lnSpc>
              <a:buNone/>
            </a:pPr>
            <a:r>
              <a:rPr lang="da-DK" sz="2400" dirty="0" smtClean="0"/>
              <a:t>			</a:t>
            </a:r>
            <a:endParaRPr lang="da-DK" sz="2400" dirty="0"/>
          </a:p>
          <a:p>
            <a:pPr marL="0" indent="0">
              <a:lnSpc>
                <a:spcPct val="100000"/>
              </a:lnSpc>
              <a:buNone/>
            </a:pPr>
            <a:r>
              <a:rPr lang="da-DK" sz="2400" dirty="0"/>
              <a:t>Kl. 14.30 – 15.00 </a:t>
            </a:r>
            <a:r>
              <a:rPr lang="da-DK" sz="2400" dirty="0" smtClean="0">
                <a:solidFill>
                  <a:srgbClr val="0070C0"/>
                </a:solidFill>
              </a:rPr>
              <a:t>	</a:t>
            </a:r>
            <a:r>
              <a:rPr lang="da-DK" sz="2400" b="1" dirty="0" smtClean="0"/>
              <a:t>Spørgsmål </a:t>
            </a:r>
            <a:r>
              <a:rPr lang="da-DK" sz="2400" b="1" dirty="0"/>
              <a:t>fra jer</a:t>
            </a:r>
          </a:p>
          <a:p>
            <a:pPr marL="0" indent="0">
              <a:lnSpc>
                <a:spcPct val="100000"/>
              </a:lnSpc>
              <a:buNone/>
            </a:pPr>
            <a:r>
              <a:rPr lang="da-DK" sz="2400" dirty="0"/>
              <a:t>			Chatten er åben</a:t>
            </a:r>
          </a:p>
          <a:p>
            <a:pPr>
              <a:lnSpc>
                <a:spcPct val="100000"/>
              </a:lnSpc>
            </a:pPr>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076" y="1268760"/>
            <a:ext cx="2142101" cy="1296144"/>
          </a:xfrm>
          <a:prstGeom prst="rect">
            <a:avLst/>
          </a:prstGeom>
        </p:spPr>
      </p:pic>
      <p:pic>
        <p:nvPicPr>
          <p:cNvPr id="7" name="Billed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120" y="4669154"/>
            <a:ext cx="1000125" cy="1143000"/>
          </a:xfrm>
          <a:prstGeom prst="rect">
            <a:avLst/>
          </a:prstGeom>
        </p:spPr>
      </p:pic>
      <p:pic>
        <p:nvPicPr>
          <p:cNvPr id="8" name="Billed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5097" y="3236975"/>
            <a:ext cx="1440160" cy="1147538"/>
          </a:xfrm>
          <a:prstGeom prst="rect">
            <a:avLst/>
          </a:prstGeom>
        </p:spPr>
      </p:pic>
    </p:spTree>
    <p:extLst>
      <p:ext uri="{BB962C8B-B14F-4D97-AF65-F5344CB8AC3E}">
        <p14:creationId xmlns:p14="http://schemas.microsoft.com/office/powerpoint/2010/main" val="3712525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Vejledning</a:t>
            </a:r>
            <a:endParaRPr lang="da-DK" dirty="0"/>
          </a:p>
        </p:txBody>
      </p:sp>
      <p:sp>
        <p:nvSpPr>
          <p:cNvPr id="3" name="Pladsholder til indhold 2"/>
          <p:cNvSpPr>
            <a:spLocks noGrp="1"/>
          </p:cNvSpPr>
          <p:nvPr>
            <p:ph idx="1"/>
          </p:nvPr>
        </p:nvSpPr>
        <p:spPr>
          <a:xfrm>
            <a:off x="431800" y="2636912"/>
            <a:ext cx="8277225" cy="3192388"/>
          </a:xfrm>
        </p:spPr>
        <p:txBody>
          <a:bodyPr>
            <a:normAutofit/>
          </a:bodyPr>
          <a:lstStyle/>
          <a:p>
            <a:r>
              <a:rPr lang="da-DK" sz="2000" dirty="0" smtClean="0"/>
              <a:t>Grupperne </a:t>
            </a:r>
            <a:r>
              <a:rPr lang="da-DK" sz="2000" dirty="0"/>
              <a:t>indkredser – med vejledning fra læreren – hvilke øvelser de vil bygge deres praksisprogram op omkring, samt hvordan de vil koble praksisprogrammet sammen med gruppens udvalgte </a:t>
            </a:r>
            <a:r>
              <a:rPr lang="da-DK" sz="2000" dirty="0" smtClean="0"/>
              <a:t>tema.</a:t>
            </a:r>
          </a:p>
          <a:p>
            <a:r>
              <a:rPr lang="da-DK" sz="2000" dirty="0" smtClean="0"/>
              <a:t>Undervisningen fra eleverne har trukket indholdsområder og frem mod den 29.april </a:t>
            </a:r>
            <a:r>
              <a:rPr lang="da-DK" sz="2000" b="1" dirty="0" smtClean="0"/>
              <a:t>KAN</a:t>
            </a:r>
            <a:r>
              <a:rPr lang="da-DK" sz="2000" dirty="0" smtClean="0"/>
              <a:t> foregå som vejledning.</a:t>
            </a:r>
          </a:p>
          <a:p>
            <a:r>
              <a:rPr lang="da-DK" sz="2000" dirty="0" smtClean="0"/>
              <a:t>Efter den 29.april er det lærerens </a:t>
            </a:r>
            <a:r>
              <a:rPr lang="da-DK" sz="2000" dirty="0"/>
              <a:t>faglige vurdering, der afgør, hvor meget vejledning de enkelte grupper har brug for. Det er ikke sikkert, at alle grupper har brug for lige meget vejledning inden for alle områder. </a:t>
            </a:r>
            <a:endParaRPr lang="da-DK" sz="2000" dirty="0" smtClean="0"/>
          </a:p>
          <a:p>
            <a:r>
              <a:rPr lang="da-DK" sz="2000" dirty="0" smtClean="0"/>
              <a:t>Læreren </a:t>
            </a:r>
            <a:r>
              <a:rPr lang="da-DK" sz="2000" dirty="0"/>
              <a:t>må vejlede grupperne frem mod prøvens start</a:t>
            </a:r>
          </a:p>
          <a:p>
            <a:pPr>
              <a:lnSpc>
                <a:spcPct val="100000"/>
              </a:lnSpc>
            </a:pP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908720"/>
            <a:ext cx="2990850" cy="1524000"/>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714900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6478588" cy="1143000"/>
          </a:xfrm>
        </p:spPr>
        <p:txBody>
          <a:bodyPr/>
          <a:lstStyle/>
          <a:p>
            <a:r>
              <a:rPr lang="da-DK" dirty="0" smtClean="0"/>
              <a:t>Undervisningsbeskrivelse</a:t>
            </a:r>
            <a:endParaRPr lang="da-DK" dirty="0"/>
          </a:p>
        </p:txBody>
      </p:sp>
      <p:sp>
        <p:nvSpPr>
          <p:cNvPr id="3" name="Pladsholder til indhold 2"/>
          <p:cNvSpPr>
            <a:spLocks noGrp="1"/>
          </p:cNvSpPr>
          <p:nvPr>
            <p:ph idx="1"/>
          </p:nvPr>
        </p:nvSpPr>
        <p:spPr>
          <a:xfrm>
            <a:off x="431800" y="1412776"/>
            <a:ext cx="8277225" cy="4416524"/>
          </a:xfrm>
        </p:spPr>
        <p:txBody>
          <a:bodyPr>
            <a:normAutofit lnSpcReduction="10000"/>
          </a:bodyPr>
          <a:lstStyle/>
          <a:p>
            <a:pPr>
              <a:lnSpc>
                <a:spcPct val="100000"/>
              </a:lnSpc>
            </a:pPr>
            <a:r>
              <a:rPr lang="da-DK" sz="2000" dirty="0" smtClean="0"/>
              <a:t>Undervisningsbeskrivelsen </a:t>
            </a:r>
            <a:r>
              <a:rPr lang="da-DK" sz="2000" dirty="0"/>
              <a:t>danner forbindelse mellem årets undervisning og </a:t>
            </a:r>
            <a:r>
              <a:rPr lang="da-DK" sz="2000" dirty="0" smtClean="0"/>
              <a:t>prøven. </a:t>
            </a:r>
            <a:endParaRPr lang="da-DK" sz="2000" dirty="0"/>
          </a:p>
          <a:p>
            <a:pPr>
              <a:lnSpc>
                <a:spcPct val="100000"/>
              </a:lnSpc>
            </a:pPr>
            <a:r>
              <a:rPr lang="da-DK" sz="2000" dirty="0" smtClean="0"/>
              <a:t>Læreren </a:t>
            </a:r>
            <a:r>
              <a:rPr lang="da-DK" sz="2000" dirty="0"/>
              <a:t>udarbejder en undervisningsbeskrivelse, der udleveres til </a:t>
            </a:r>
            <a:r>
              <a:rPr lang="da-DK" sz="2000" dirty="0" smtClean="0"/>
              <a:t>eleverne og medsendes til censor med dispositionerne og tidsplanen</a:t>
            </a:r>
            <a:endParaRPr lang="da-DK" sz="2000" dirty="0"/>
          </a:p>
          <a:p>
            <a:pPr>
              <a:lnSpc>
                <a:spcPct val="100000"/>
              </a:lnSpc>
            </a:pPr>
            <a:endParaRPr lang="da-DK" sz="2000" dirty="0"/>
          </a:p>
          <a:p>
            <a:pPr marL="0" indent="0">
              <a:lnSpc>
                <a:spcPct val="100000"/>
              </a:lnSpc>
              <a:buNone/>
            </a:pPr>
            <a:r>
              <a:rPr lang="da-DK" sz="2000" u="sng" dirty="0" smtClean="0"/>
              <a:t>Indhold:</a:t>
            </a:r>
            <a:endParaRPr lang="da-DK" sz="2000" dirty="0"/>
          </a:p>
          <a:p>
            <a:pPr lvl="0">
              <a:lnSpc>
                <a:spcPct val="100000"/>
              </a:lnSpc>
            </a:pPr>
            <a:r>
              <a:rPr lang="da-DK" sz="2000" dirty="0"/>
              <a:t>Oplysninger om undervisningens form og indhold</a:t>
            </a:r>
          </a:p>
          <a:p>
            <a:pPr lvl="0">
              <a:lnSpc>
                <a:spcPct val="100000"/>
              </a:lnSpc>
            </a:pPr>
            <a:r>
              <a:rPr lang="da-DK" sz="2000" dirty="0"/>
              <a:t>Angivelse af minimum tre temaer</a:t>
            </a:r>
          </a:p>
          <a:p>
            <a:pPr lvl="0">
              <a:lnSpc>
                <a:spcPct val="100000"/>
              </a:lnSpc>
            </a:pPr>
            <a:r>
              <a:rPr lang="da-DK" sz="2000" dirty="0"/>
              <a:t>Tekster og multimodale tekster der har været anvendt i undervisningen</a:t>
            </a:r>
          </a:p>
          <a:p>
            <a:pPr lvl="0">
              <a:lnSpc>
                <a:spcPct val="100000"/>
              </a:lnSpc>
            </a:pPr>
            <a:r>
              <a:rPr lang="da-DK" sz="2000" dirty="0"/>
              <a:t>Underskrift af skolens leder</a:t>
            </a:r>
          </a:p>
          <a:p>
            <a:pPr marL="0" indent="0">
              <a:lnSpc>
                <a:spcPct val="100000"/>
              </a:lnSpc>
              <a:buNone/>
            </a:pPr>
            <a:r>
              <a:rPr lang="da-DK" sz="2000" dirty="0"/>
              <a:t> </a:t>
            </a:r>
          </a:p>
          <a:p>
            <a:pPr>
              <a:lnSpc>
                <a:spcPct val="100000"/>
              </a:lnSpc>
            </a:pPr>
            <a:r>
              <a:rPr lang="da-DK" sz="2000" dirty="0"/>
              <a:t>Undervisningsbeskrivelsen gøres tilgængelig for censor minimum 14 dage før prøveafholdelsen. </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2785" y="5391071"/>
            <a:ext cx="2258125" cy="1254514"/>
          </a:xfrm>
          <a:prstGeom prst="rect">
            <a:avLst/>
          </a:prstGeom>
        </p:spPr>
      </p:pic>
      <p:pic>
        <p:nvPicPr>
          <p:cNvPr id="7" name="Billed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4127" y="2708920"/>
            <a:ext cx="1840830" cy="1224989"/>
          </a:xfrm>
          <a:prstGeom prst="rect">
            <a:avLst/>
          </a:prstGeom>
        </p:spPr>
      </p:pic>
    </p:spTree>
    <p:extLst>
      <p:ext uri="{BB962C8B-B14F-4D97-AF65-F5344CB8AC3E}">
        <p14:creationId xmlns:p14="http://schemas.microsoft.com/office/powerpoint/2010/main" val="2385211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6478588" cy="1008112"/>
          </a:xfrm>
        </p:spPr>
        <p:txBody>
          <a:bodyPr/>
          <a:lstStyle/>
          <a:p>
            <a:r>
              <a:rPr lang="da-DK" dirty="0" smtClean="0"/>
              <a:t>Tekstopgivelse</a:t>
            </a:r>
            <a:endParaRPr lang="da-DK" dirty="0"/>
          </a:p>
        </p:txBody>
      </p:sp>
      <p:sp>
        <p:nvSpPr>
          <p:cNvPr id="3" name="Pladsholder til indhold 2"/>
          <p:cNvSpPr>
            <a:spLocks noGrp="1"/>
          </p:cNvSpPr>
          <p:nvPr>
            <p:ph idx="1"/>
          </p:nvPr>
        </p:nvSpPr>
        <p:spPr>
          <a:xfrm>
            <a:off x="431800" y="1196752"/>
            <a:ext cx="8277225" cy="4632548"/>
          </a:xfrm>
        </p:spPr>
        <p:txBody>
          <a:bodyPr>
            <a:noAutofit/>
          </a:bodyPr>
          <a:lstStyle/>
          <a:p>
            <a:r>
              <a:rPr lang="da-DK" sz="1800" dirty="0"/>
              <a:t>Der opgives 15-20 normalsider ligeligt fordelt mellem tekster til de udvalgte temaer og idrætsfaglige teori tekster, der har været genstand for undervisning på 8. og 9. klassetrin. Multimodale tekster som fx billeder, lyd, film, hjemmesider m.m., kan også opgives, hvis de har været anvendt i undervisningen, men tæller ikke med i de 15-20 normalsider. </a:t>
            </a:r>
          </a:p>
          <a:p>
            <a:pPr marL="0" indent="0">
              <a:buNone/>
            </a:pPr>
            <a:r>
              <a:rPr lang="da-DK" sz="1800" dirty="0"/>
              <a:t> </a:t>
            </a:r>
          </a:p>
          <a:p>
            <a:r>
              <a:rPr lang="da-DK" sz="1800" dirty="0"/>
              <a:t>Elevernes egne producerede materialer fx filmklip m.m. kan ikke opgives – heller ikke selvom de findes på nettet</a:t>
            </a:r>
            <a:r>
              <a:rPr lang="da-DK" sz="1800" dirty="0" smtClean="0"/>
              <a:t>.</a:t>
            </a:r>
          </a:p>
          <a:p>
            <a:endParaRPr lang="da-DK" sz="1800" dirty="0"/>
          </a:p>
          <a:p>
            <a:r>
              <a:rPr lang="da-DK" sz="1800" dirty="0" smtClean="0"/>
              <a:t>Henvisningerne </a:t>
            </a:r>
            <a:r>
              <a:rPr lang="da-DK" sz="1800" dirty="0"/>
              <a:t>til de multimodale tekster angives også med kilde fx titel og link på den anvendte hjemmeside</a:t>
            </a:r>
            <a:r>
              <a:rPr lang="da-DK" sz="1800" dirty="0" smtClean="0"/>
              <a:t>.</a:t>
            </a:r>
            <a:endParaRPr lang="da-DK" sz="1800" dirty="0"/>
          </a:p>
          <a:p>
            <a:r>
              <a:rPr lang="da-DK" sz="1800" dirty="0"/>
              <a:t>Det er lærerens faglige vurdering om en tekst, der indeholder billeder eller modeller, skal opgives som en multimodal tekst eller en normalside tekst. Det vurderes ud fra den måde, teksten er blevet anvendt på i undervisningen – og om vægtningen har været på tekst eller fx billeder, grafer med mere. </a:t>
            </a:r>
          </a:p>
          <a:p>
            <a:endParaRPr lang="da-DK" sz="1800" dirty="0" smtClean="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5949280"/>
            <a:ext cx="5328592" cy="757640"/>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4040493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Tekstopgivelse</a:t>
            </a:r>
            <a:endParaRPr lang="da-DK" dirty="0"/>
          </a:p>
        </p:txBody>
      </p:sp>
      <p:sp>
        <p:nvSpPr>
          <p:cNvPr id="3" name="Pladsholder til indhold 2"/>
          <p:cNvSpPr>
            <a:spLocks noGrp="1"/>
          </p:cNvSpPr>
          <p:nvPr>
            <p:ph idx="1"/>
          </p:nvPr>
        </p:nvSpPr>
        <p:spPr>
          <a:xfrm>
            <a:off x="467544" y="1412776"/>
            <a:ext cx="8229600" cy="4525963"/>
          </a:xfrm>
        </p:spPr>
        <p:txBody>
          <a:bodyPr>
            <a:normAutofit fontScale="70000" lnSpcReduction="20000"/>
          </a:bodyPr>
          <a:lstStyle/>
          <a:p>
            <a:pPr>
              <a:lnSpc>
                <a:spcPct val="120000"/>
              </a:lnSpc>
            </a:pPr>
            <a:r>
              <a:rPr lang="da-DK" dirty="0"/>
              <a:t>Tekstopgivelsen sendes sammen med undervisningsbeskrivelsen, dispositionerne og tidsplanen til censor. Tekstopgivelserne skal være tilgængelige for censor og det anbefales, at man printer alle tekster ud og at de sendes sammen med opgivelsen. </a:t>
            </a:r>
          </a:p>
          <a:p>
            <a:pPr marL="0" indent="0">
              <a:lnSpc>
                <a:spcPct val="120000"/>
              </a:lnSpc>
              <a:buNone/>
            </a:pPr>
            <a:r>
              <a:rPr lang="da-DK" dirty="0"/>
              <a:t> </a:t>
            </a:r>
          </a:p>
          <a:p>
            <a:pPr>
              <a:lnSpc>
                <a:spcPct val="120000"/>
              </a:lnSpc>
            </a:pPr>
            <a:r>
              <a:rPr lang="da-DK" dirty="0"/>
              <a:t>I tilfælde af at en gruppe vælger et selvvalgt tema, er det deres opgave i samråd med læreren at udvælge en til to tekster inden for deres selvvalgte tema og erstatte samt kombinere det med et eller flere af de andre temaer. Disse tekster påføres elevernes disposition, og skal også være tilgængelige for censor. Disse tekster skal printes ud og vedlægges sammen med dispositionen, så det er </a:t>
            </a:r>
            <a:r>
              <a:rPr lang="da-DK" dirty="0" smtClean="0"/>
              <a:t>tilgæn</a:t>
            </a:r>
            <a:r>
              <a:rPr lang="da-DK" dirty="0"/>
              <a:t>geligt for censor.</a:t>
            </a:r>
          </a:p>
          <a:p>
            <a:pPr>
              <a:lnSpc>
                <a:spcPct val="120000"/>
              </a:lnSpc>
            </a:pP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303" y="5733256"/>
            <a:ext cx="26035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836443"/>
            <a:ext cx="53276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755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3768" y="1277938"/>
            <a:ext cx="4426620" cy="566886"/>
          </a:xfrm>
        </p:spPr>
        <p:txBody>
          <a:bodyPr>
            <a:normAutofit fontScale="90000"/>
          </a:bodyPr>
          <a:lstStyle/>
          <a:p>
            <a:r>
              <a:rPr lang="da-DK" dirty="0" smtClean="0"/>
              <a:t>Disposition</a:t>
            </a:r>
            <a:endParaRPr lang="da-DK" dirty="0"/>
          </a:p>
        </p:txBody>
      </p:sp>
      <p:sp>
        <p:nvSpPr>
          <p:cNvPr id="3" name="Pladsholder til indhold 2"/>
          <p:cNvSpPr>
            <a:spLocks noGrp="1"/>
          </p:cNvSpPr>
          <p:nvPr>
            <p:ph idx="1"/>
          </p:nvPr>
        </p:nvSpPr>
        <p:spPr>
          <a:xfrm>
            <a:off x="431800" y="1844824"/>
            <a:ext cx="8277225" cy="3984476"/>
          </a:xfrm>
        </p:spPr>
        <p:txBody>
          <a:bodyPr/>
          <a:lstStyle/>
          <a:p>
            <a:pPr>
              <a:lnSpc>
                <a:spcPct val="100000"/>
              </a:lnSpc>
            </a:pPr>
            <a:endParaRPr lang="da-DK" sz="2000" dirty="0"/>
          </a:p>
          <a:p>
            <a:pPr>
              <a:lnSpc>
                <a:spcPct val="100000"/>
              </a:lnSpc>
            </a:pPr>
            <a:r>
              <a:rPr lang="da-DK" sz="2000" dirty="0" smtClean="0"/>
              <a:t>Grupperne </a:t>
            </a:r>
            <a:r>
              <a:rPr lang="da-DK" sz="2000" dirty="0"/>
              <a:t>udarbejder – med vejledning fra læreren – en disposition for deres praktiske og mundtlige prøve. </a:t>
            </a:r>
            <a:endParaRPr lang="da-DK" sz="2000" dirty="0" smtClean="0"/>
          </a:p>
          <a:p>
            <a:pPr>
              <a:lnSpc>
                <a:spcPct val="100000"/>
              </a:lnSpc>
            </a:pPr>
            <a:r>
              <a:rPr lang="da-DK" sz="2000" dirty="0"/>
              <a:t>De praktiske øvelser i praksisprogrammet skal ligeligt fordeles mellem de to lodtrukne indholdsområder. </a:t>
            </a:r>
            <a:endParaRPr lang="da-DK" sz="2000" dirty="0" smtClean="0"/>
          </a:p>
          <a:p>
            <a:pPr>
              <a:lnSpc>
                <a:spcPct val="100000"/>
              </a:lnSpc>
            </a:pPr>
            <a:r>
              <a:rPr lang="da-DK" sz="2000" dirty="0" smtClean="0"/>
              <a:t>Dispositionerne </a:t>
            </a:r>
            <a:r>
              <a:rPr lang="da-DK" sz="2000" dirty="0"/>
              <a:t>godkendes og underskrives af læreren samt af eleverne og afleveres til </a:t>
            </a:r>
            <a:r>
              <a:rPr lang="da-DK" sz="2000" dirty="0" smtClean="0"/>
              <a:t>læreren.</a:t>
            </a:r>
          </a:p>
          <a:p>
            <a:pPr>
              <a:lnSpc>
                <a:spcPct val="100000"/>
              </a:lnSpc>
            </a:pPr>
            <a:r>
              <a:rPr lang="da-DK" sz="2000" dirty="0" smtClean="0"/>
              <a:t>Dispositionen er adgangsbillet til prøven.</a:t>
            </a:r>
          </a:p>
          <a:p>
            <a:pPr>
              <a:lnSpc>
                <a:spcPct val="100000"/>
              </a:lnSpc>
            </a:pPr>
            <a:r>
              <a:rPr lang="da-DK" sz="2000" dirty="0" smtClean="0"/>
              <a:t>Dispositionens indhold kan ændres frem mod prøven. Der kan afleveres en tilrettet på prøvedagen.</a:t>
            </a:r>
          </a:p>
          <a:p>
            <a:pPr>
              <a:lnSpc>
                <a:spcPct val="100000"/>
              </a:lnSpc>
            </a:pPr>
            <a:r>
              <a:rPr lang="da-DK" sz="2000" dirty="0" smtClean="0"/>
              <a:t>Dispositionen tæller ikke med i bedømmelsen</a:t>
            </a:r>
          </a:p>
          <a:p>
            <a:pPr>
              <a:lnSpc>
                <a:spcPct val="100000"/>
              </a:lnSpc>
            </a:pPr>
            <a:endParaRPr lang="da-DK" sz="2000" dirty="0"/>
          </a:p>
          <a:p>
            <a:pPr>
              <a:lnSpc>
                <a:spcPct val="100000"/>
              </a:lnSpc>
            </a:pP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332656"/>
            <a:ext cx="2523679" cy="1296144"/>
          </a:xfrm>
          <a:prstGeom prst="rect">
            <a:avLst/>
          </a:prstGeom>
        </p:spPr>
      </p:pic>
    </p:spTree>
    <p:extLst>
      <p:ext uri="{BB962C8B-B14F-4D97-AF65-F5344CB8AC3E}">
        <p14:creationId xmlns:p14="http://schemas.microsoft.com/office/powerpoint/2010/main" val="2875088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Indhold i disposition</a:t>
            </a:r>
            <a:endParaRPr lang="da-DK" dirty="0"/>
          </a:p>
        </p:txBody>
      </p:sp>
      <p:sp>
        <p:nvSpPr>
          <p:cNvPr id="3" name="Pladsholder til indhold 2"/>
          <p:cNvSpPr>
            <a:spLocks noGrp="1"/>
          </p:cNvSpPr>
          <p:nvPr>
            <p:ph sz="half" idx="2"/>
          </p:nvPr>
        </p:nvSpPr>
        <p:spPr>
          <a:xfrm>
            <a:off x="683568" y="1484784"/>
            <a:ext cx="4040188" cy="5112568"/>
          </a:xfrm>
        </p:spPr>
        <p:txBody>
          <a:bodyPr>
            <a:normAutofit fontScale="85000" lnSpcReduction="20000"/>
          </a:bodyPr>
          <a:lstStyle/>
          <a:p>
            <a:pPr>
              <a:lnSpc>
                <a:spcPct val="100000"/>
              </a:lnSpc>
            </a:pPr>
            <a:r>
              <a:rPr lang="da-DK" sz="2400" dirty="0" smtClean="0"/>
              <a:t>gruppemedlemmernes </a:t>
            </a:r>
            <a:r>
              <a:rPr lang="da-DK" sz="2400" dirty="0"/>
              <a:t>navne og klasse</a:t>
            </a:r>
          </a:p>
          <a:p>
            <a:pPr lvl="0">
              <a:lnSpc>
                <a:spcPct val="100000"/>
              </a:lnSpc>
            </a:pPr>
            <a:r>
              <a:rPr lang="da-DK" sz="2400" dirty="0"/>
              <a:t>angivelse af valgt tema samt de to lodtrukne indholdsområder </a:t>
            </a:r>
          </a:p>
          <a:p>
            <a:pPr lvl="0">
              <a:lnSpc>
                <a:spcPct val="100000"/>
              </a:lnSpc>
            </a:pPr>
            <a:r>
              <a:rPr lang="da-DK" sz="2400" dirty="0"/>
              <a:t>kort redegørelse for sammenhæng mellem tema og indholdsområder</a:t>
            </a:r>
          </a:p>
          <a:p>
            <a:pPr lvl="0">
              <a:lnSpc>
                <a:spcPct val="100000"/>
              </a:lnSpc>
            </a:pPr>
            <a:r>
              <a:rPr lang="da-DK" sz="2400" dirty="0"/>
              <a:t>en kort oversigt over de praktiske øvelser i praksisprogrammet </a:t>
            </a:r>
          </a:p>
          <a:p>
            <a:pPr lvl="0">
              <a:lnSpc>
                <a:spcPct val="100000"/>
              </a:lnSpc>
            </a:pPr>
            <a:r>
              <a:rPr lang="da-DK" sz="2400" dirty="0"/>
              <a:t>angivelse af tekster og andre multimodale tekster anvendt under forberedelsen</a:t>
            </a:r>
          </a:p>
          <a:p>
            <a:pPr lvl="0">
              <a:lnSpc>
                <a:spcPct val="100000"/>
              </a:lnSpc>
            </a:pPr>
            <a:r>
              <a:rPr lang="da-DK" sz="2400" dirty="0"/>
              <a:t>angivelse af digitale medier, herunder musik og video, der evt. indgår i prøven </a:t>
            </a:r>
          </a:p>
          <a:p>
            <a:pPr lvl="0">
              <a:lnSpc>
                <a:spcPct val="100000"/>
              </a:lnSpc>
            </a:pPr>
            <a:r>
              <a:rPr lang="da-DK" sz="2400" dirty="0"/>
              <a:t>elevernes og lærerens </a:t>
            </a:r>
            <a:r>
              <a:rPr lang="da-DK" sz="2400" dirty="0" smtClean="0"/>
              <a:t>underskrifter</a:t>
            </a:r>
          </a:p>
          <a:p>
            <a:pPr lvl="0">
              <a:lnSpc>
                <a:spcPct val="100000"/>
              </a:lnSpc>
            </a:pPr>
            <a:endParaRPr lang="da-DK" sz="2400" dirty="0"/>
          </a:p>
          <a:p>
            <a:pPr>
              <a:lnSpc>
                <a:spcPct val="100000"/>
              </a:lnSpc>
            </a:pPr>
            <a:endParaRPr lang="da-DK" sz="24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1484784"/>
            <a:ext cx="3638178" cy="4011538"/>
          </a:xfrm>
          <a:prstGeom prst="rect">
            <a:avLst/>
          </a:prstGeom>
        </p:spPr>
      </p:pic>
    </p:spTree>
    <p:extLst>
      <p:ext uri="{BB962C8B-B14F-4D97-AF65-F5344CB8AC3E}">
        <p14:creationId xmlns:p14="http://schemas.microsoft.com/office/powerpoint/2010/main" val="3601785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dirty="0" smtClean="0"/>
              <a:t>Eksempel på en disposition</a:t>
            </a:r>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6430" y="2276872"/>
            <a:ext cx="2919811" cy="3219450"/>
          </a:xfrm>
          <a:prstGeom prst="rect">
            <a:avLst/>
          </a:prstGeom>
        </p:spPr>
      </p:pic>
      <p:pic>
        <p:nvPicPr>
          <p:cNvPr id="1027" name="Picture 3"/>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1187624" y="1245635"/>
            <a:ext cx="3761194" cy="5281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25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67732"/>
            <a:ext cx="8229600" cy="777092"/>
          </a:xfrm>
        </p:spPr>
        <p:txBody>
          <a:bodyPr>
            <a:normAutofit/>
          </a:bodyPr>
          <a:lstStyle/>
          <a:p>
            <a:r>
              <a:rPr lang="da-DK" dirty="0" smtClean="0"/>
              <a:t>Offentliggørelse af udtræk</a:t>
            </a:r>
            <a:endParaRPr lang="da-DK" dirty="0"/>
          </a:p>
        </p:txBody>
      </p:sp>
      <p:sp>
        <p:nvSpPr>
          <p:cNvPr id="3" name="Pladsholder til indhold 2"/>
          <p:cNvSpPr>
            <a:spLocks noGrp="1"/>
          </p:cNvSpPr>
          <p:nvPr>
            <p:ph idx="1"/>
          </p:nvPr>
        </p:nvSpPr>
        <p:spPr>
          <a:xfrm>
            <a:off x="457200" y="1916832"/>
            <a:ext cx="8229600" cy="4209331"/>
          </a:xfrm>
        </p:spPr>
        <p:txBody>
          <a:bodyPr/>
          <a:lstStyle/>
          <a:p>
            <a:pPr marL="0" indent="0" algn="ctr">
              <a:lnSpc>
                <a:spcPct val="100000"/>
              </a:lnSpc>
              <a:buNone/>
            </a:pPr>
            <a:r>
              <a:rPr lang="da-DK" sz="4000" dirty="0"/>
              <a:t> </a:t>
            </a:r>
            <a:r>
              <a:rPr lang="da-DK" sz="4000" b="1" dirty="0"/>
              <a:t>  </a:t>
            </a:r>
            <a:r>
              <a:rPr lang="da-DK" sz="4000" b="1" dirty="0" smtClean="0"/>
              <a:t>  29. </a:t>
            </a:r>
            <a:r>
              <a:rPr lang="da-DK" sz="4000" b="1" dirty="0"/>
              <a:t>april </a:t>
            </a:r>
            <a:r>
              <a:rPr lang="da-DK" sz="4000" b="1" dirty="0" smtClean="0"/>
              <a:t>2019</a:t>
            </a:r>
            <a:endParaRPr lang="da-DK" sz="4000" dirty="0"/>
          </a:p>
          <a:p>
            <a:endParaRPr lang="da-DK"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892582"/>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874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Tidsplan</a:t>
            </a:r>
          </a:p>
        </p:txBody>
      </p:sp>
      <p:sp>
        <p:nvSpPr>
          <p:cNvPr id="3" name="Pladsholder til indhold 2"/>
          <p:cNvSpPr>
            <a:spLocks noGrp="1"/>
          </p:cNvSpPr>
          <p:nvPr>
            <p:ph idx="1"/>
          </p:nvPr>
        </p:nvSpPr>
        <p:spPr/>
        <p:txBody>
          <a:bodyPr/>
          <a:lstStyle/>
          <a:p>
            <a:pPr marL="0" indent="0">
              <a:buNone/>
            </a:pPr>
            <a:r>
              <a:rPr lang="da-DK" sz="2000" dirty="0" smtClean="0"/>
              <a:t>Læreren udarbejder en tidsplan for prøverne</a:t>
            </a:r>
          </a:p>
          <a:p>
            <a:endParaRPr lang="da-DK" sz="2000" dirty="0" smtClean="0"/>
          </a:p>
          <a:p>
            <a:pPr marL="0" indent="0">
              <a:buNone/>
            </a:pPr>
            <a:r>
              <a:rPr lang="da-DK" sz="2000" dirty="0" smtClean="0"/>
              <a:t>OBS! Sørg for at der er tid til at opsætte redskaber og flytte jer fra A til B</a:t>
            </a:r>
            <a:endParaRPr lang="da-DK" sz="2000" dirty="0"/>
          </a:p>
          <a:p>
            <a:pPr marL="0" indent="0">
              <a:buNone/>
            </a:pPr>
            <a:endParaRPr lang="da-DK" sz="2000" dirty="0" smtClean="0"/>
          </a:p>
          <a:p>
            <a:r>
              <a:rPr lang="da-DK" sz="2000" dirty="0" smtClean="0"/>
              <a:t>Eksaminationen </a:t>
            </a:r>
            <a:r>
              <a:rPr lang="da-DK" sz="2000" dirty="0"/>
              <a:t>inklusiv votering er </a:t>
            </a:r>
          </a:p>
          <a:p>
            <a:r>
              <a:rPr lang="da-DK" sz="2000" dirty="0"/>
              <a:t>a. 35 minutter for to elever</a:t>
            </a:r>
          </a:p>
          <a:p>
            <a:r>
              <a:rPr lang="da-DK" sz="2000" dirty="0"/>
              <a:t>b. 45 minutter for tre elever</a:t>
            </a:r>
          </a:p>
          <a:p>
            <a:r>
              <a:rPr lang="da-DK" sz="2000" dirty="0"/>
              <a:t>c. 55 minutter for fire elever</a:t>
            </a:r>
          </a:p>
          <a:p>
            <a:r>
              <a:rPr lang="da-DK" sz="2000" dirty="0"/>
              <a:t>d. 65 minutter for fem </a:t>
            </a:r>
            <a:r>
              <a:rPr lang="da-DK" sz="2000" dirty="0" smtClean="0"/>
              <a:t>elever</a:t>
            </a:r>
            <a:endParaRPr lang="da-DK" sz="2000" dirty="0"/>
          </a:p>
          <a:p>
            <a:endParaRPr lang="da-DK" sz="2000" dirty="0"/>
          </a:p>
          <a:p>
            <a:r>
              <a:rPr lang="da-DK" sz="2000" dirty="0" smtClean="0"/>
              <a:t>En elev der af særlige hensyn går til prøve alene får tildelt samme tid som en gruppe på to elever.</a:t>
            </a: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140968"/>
            <a:ext cx="2196044" cy="2097222"/>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156412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Censor</a:t>
            </a:r>
            <a:endParaRPr lang="da-DK" dirty="0"/>
          </a:p>
        </p:txBody>
      </p:sp>
      <p:sp>
        <p:nvSpPr>
          <p:cNvPr id="3" name="Pladsholder til indhold 2"/>
          <p:cNvSpPr>
            <a:spLocks noGrp="1"/>
          </p:cNvSpPr>
          <p:nvPr>
            <p:ph idx="1"/>
          </p:nvPr>
        </p:nvSpPr>
        <p:spPr/>
        <p:txBody>
          <a:bodyPr/>
          <a:lstStyle/>
          <a:p>
            <a:pPr>
              <a:lnSpc>
                <a:spcPct val="150000"/>
              </a:lnSpc>
            </a:pPr>
            <a:r>
              <a:rPr lang="da-DK" sz="2000" dirty="0"/>
              <a:t>Læreren gør tidsplan, undervisningsbeskrivelse, elevdispositioner samt tekstopgivelse tilgængelig for censor, således at censor har det i hænde senest 14 dage før prøveafholdelsen.</a:t>
            </a:r>
          </a:p>
          <a:p>
            <a:pPr>
              <a:lnSpc>
                <a:spcPct val="150000"/>
              </a:lnSpc>
            </a:pPr>
            <a:r>
              <a:rPr lang="da-DK" sz="2000" dirty="0" smtClean="0"/>
              <a:t>Det er en god ide at tage en forventningsafstemningssamtale med censor inden prøven. Gør censor opmærksom på evt. elever med særlige vilkår.</a:t>
            </a: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715824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861048"/>
            <a:ext cx="2676525" cy="2286000"/>
          </a:xfrm>
          <a:prstGeom prst="rect">
            <a:avLst/>
          </a:prstGeom>
        </p:spPr>
      </p:pic>
      <p:sp>
        <p:nvSpPr>
          <p:cNvPr id="2" name="Titel 1"/>
          <p:cNvSpPr>
            <a:spLocks noGrp="1"/>
          </p:cNvSpPr>
          <p:nvPr>
            <p:ph type="title"/>
          </p:nvPr>
        </p:nvSpPr>
        <p:spPr/>
        <p:txBody>
          <a:bodyPr/>
          <a:lstStyle/>
          <a:p>
            <a:r>
              <a:rPr lang="da-DK" dirty="0" smtClean="0"/>
              <a:t>Mål med </a:t>
            </a:r>
            <a:r>
              <a:rPr lang="da-DK" dirty="0" err="1" smtClean="0"/>
              <a:t>webinar</a:t>
            </a:r>
            <a:endParaRPr lang="da-DK" dirty="0"/>
          </a:p>
        </p:txBody>
      </p:sp>
      <p:sp>
        <p:nvSpPr>
          <p:cNvPr id="3" name="Pladsholder til indhold 2"/>
          <p:cNvSpPr>
            <a:spLocks noGrp="1"/>
          </p:cNvSpPr>
          <p:nvPr>
            <p:ph idx="1"/>
          </p:nvPr>
        </p:nvSpPr>
        <p:spPr/>
        <p:txBody>
          <a:bodyPr>
            <a:normAutofit/>
          </a:bodyPr>
          <a:lstStyle/>
          <a:p>
            <a:pPr>
              <a:lnSpc>
                <a:spcPct val="150000"/>
              </a:lnSpc>
            </a:pPr>
            <a:r>
              <a:rPr lang="da-DK" sz="2600" dirty="0" smtClean="0"/>
              <a:t>At informere og oplyse om prøvens rammer og indhold</a:t>
            </a:r>
          </a:p>
          <a:p>
            <a:pPr>
              <a:lnSpc>
                <a:spcPct val="150000"/>
              </a:lnSpc>
            </a:pPr>
            <a:r>
              <a:rPr lang="da-DK" sz="2600" dirty="0" smtClean="0"/>
              <a:t>At skabe tryghed omkring processen før og under prøven</a:t>
            </a:r>
          </a:p>
          <a:p>
            <a:pPr>
              <a:lnSpc>
                <a:spcPct val="150000"/>
              </a:lnSpc>
            </a:pPr>
            <a:r>
              <a:rPr lang="da-DK" sz="2600" dirty="0" smtClean="0"/>
              <a:t>At give kendskab til, hvor man kan finde oplysninger i forhold til prøven</a:t>
            </a:r>
            <a:endParaRPr lang="da-DK" sz="2600" dirty="0"/>
          </a:p>
        </p:txBody>
      </p:sp>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5806658"/>
            <a:ext cx="2602979" cy="862702"/>
          </a:xfrm>
          <a:prstGeom prst="rect">
            <a:avLst/>
          </a:prstGeom>
        </p:spPr>
      </p:pic>
    </p:spTree>
    <p:extLst>
      <p:ext uri="{BB962C8B-B14F-4D97-AF65-F5344CB8AC3E}">
        <p14:creationId xmlns:p14="http://schemas.microsoft.com/office/powerpoint/2010/main" val="543119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6478588" cy="1143000"/>
          </a:xfrm>
        </p:spPr>
        <p:txBody>
          <a:bodyPr/>
          <a:lstStyle/>
          <a:p>
            <a:r>
              <a:rPr lang="da-DK" dirty="0" smtClean="0"/>
              <a:t>Sygdom og skader</a:t>
            </a:r>
            <a:endParaRPr lang="da-DK" dirty="0"/>
          </a:p>
        </p:txBody>
      </p:sp>
      <p:sp>
        <p:nvSpPr>
          <p:cNvPr id="3" name="Pladsholder til indhold 2"/>
          <p:cNvSpPr>
            <a:spLocks noGrp="1"/>
          </p:cNvSpPr>
          <p:nvPr>
            <p:ph idx="1"/>
          </p:nvPr>
        </p:nvSpPr>
        <p:spPr>
          <a:xfrm>
            <a:off x="431800" y="1412776"/>
            <a:ext cx="8277225" cy="4416524"/>
          </a:xfrm>
        </p:spPr>
        <p:txBody>
          <a:bodyPr/>
          <a:lstStyle/>
          <a:p>
            <a:pPr marL="109728" indent="0">
              <a:lnSpc>
                <a:spcPct val="100000"/>
              </a:lnSpc>
              <a:buNone/>
            </a:pPr>
            <a:r>
              <a:rPr lang="da-DK" sz="2000" u="sng" dirty="0" smtClean="0"/>
              <a:t>Den syge eller skadede elev:</a:t>
            </a:r>
          </a:p>
          <a:p>
            <a:pPr marL="452628" indent="-342900">
              <a:lnSpc>
                <a:spcPct val="100000"/>
              </a:lnSpc>
              <a:buAutoNum type="arabicPeriod"/>
            </a:pPr>
            <a:r>
              <a:rPr lang="da-DK" sz="2000" dirty="0" smtClean="0"/>
              <a:t>Gå til sygeprøve med samme disposition og lodtrukket indholdsområder.</a:t>
            </a:r>
          </a:p>
          <a:p>
            <a:pPr marL="452628" indent="-342900">
              <a:lnSpc>
                <a:spcPct val="100000"/>
              </a:lnSpc>
              <a:buAutoNum type="arabicPeriod"/>
            </a:pPr>
            <a:r>
              <a:rPr lang="da-DK" sz="2000" dirty="0" smtClean="0"/>
              <a:t>Gennemføre prøven i det omfang det er muligt. Eleven bedømmes på samme vilkår som andre elever.</a:t>
            </a:r>
          </a:p>
          <a:p>
            <a:pPr marL="452628" indent="-342900">
              <a:lnSpc>
                <a:spcPct val="100000"/>
              </a:lnSpc>
              <a:buAutoNum type="arabicPeriod"/>
            </a:pPr>
            <a:endParaRPr lang="da-DK" sz="2000" dirty="0" smtClean="0"/>
          </a:p>
          <a:p>
            <a:pPr marL="109728" indent="0">
              <a:lnSpc>
                <a:spcPct val="100000"/>
              </a:lnSpc>
              <a:buNone/>
            </a:pPr>
            <a:r>
              <a:rPr lang="da-DK" sz="2000" u="sng" dirty="0" smtClean="0"/>
              <a:t>Resten af gruppens medlemmer:</a:t>
            </a:r>
            <a:endParaRPr lang="da-DK" sz="2000" u="sng" dirty="0"/>
          </a:p>
          <a:p>
            <a:pPr marL="452628" indent="-342900">
              <a:lnSpc>
                <a:spcPct val="100000"/>
              </a:lnSpc>
              <a:buFont typeface="+mj-lt"/>
              <a:buAutoNum type="arabicPeriod"/>
            </a:pPr>
            <a:r>
              <a:rPr lang="da-DK" sz="2000" dirty="0" smtClean="0"/>
              <a:t>Gennemfører prøven med en mindre i gruppen.</a:t>
            </a:r>
          </a:p>
          <a:p>
            <a:pPr marL="452628" indent="-342900">
              <a:lnSpc>
                <a:spcPct val="100000"/>
              </a:lnSpc>
              <a:buFont typeface="+mj-lt"/>
              <a:buAutoNum type="arabicPeriod"/>
            </a:pPr>
            <a:r>
              <a:rPr lang="da-DK" sz="2000" dirty="0" smtClean="0"/>
              <a:t>Gennemføre prøven med en ”stand in” for den skadede eller syge elev.</a:t>
            </a:r>
          </a:p>
          <a:p>
            <a:pPr marL="109728" indent="0">
              <a:lnSpc>
                <a:spcPct val="100000"/>
              </a:lnSpc>
              <a:buNone/>
            </a:pPr>
            <a:endParaRPr lang="da-DK" sz="2000" dirty="0"/>
          </a:p>
          <a:p>
            <a:pPr marL="109728" indent="0">
              <a:lnSpc>
                <a:spcPct val="100000"/>
              </a:lnSpc>
              <a:buNone/>
            </a:pPr>
            <a:r>
              <a:rPr lang="da-DK" sz="2000" dirty="0" smtClean="0"/>
              <a:t>- I </a:t>
            </a:r>
            <a:r>
              <a:rPr lang="da-DK" sz="2000" dirty="0"/>
              <a:t>tilfælde af frafald i en gruppe </a:t>
            </a:r>
            <a:r>
              <a:rPr lang="da-DK" sz="2000" u="sng" dirty="0" smtClean="0"/>
              <a:t>kan</a:t>
            </a:r>
            <a:r>
              <a:rPr lang="da-DK" sz="2000" dirty="0" smtClean="0"/>
              <a:t> gruppen </a:t>
            </a:r>
            <a:r>
              <a:rPr lang="da-DK" sz="2000" dirty="0"/>
              <a:t>ændre i deres </a:t>
            </a:r>
            <a:r>
              <a:rPr lang="da-DK" sz="2000" dirty="0" smtClean="0"/>
              <a:t>program sådan </a:t>
            </a:r>
            <a:r>
              <a:rPr lang="da-DK" sz="2000" dirty="0"/>
              <a:t>at programmet passer til gruppens </a:t>
            </a:r>
            <a:r>
              <a:rPr lang="da-DK" sz="2000" dirty="0" smtClean="0"/>
              <a:t>størrelse</a:t>
            </a:r>
            <a:endParaRPr lang="da-DK" sz="2000" dirty="0"/>
          </a:p>
          <a:p>
            <a:pPr>
              <a:lnSpc>
                <a:spcPct val="100000"/>
              </a:lnSpc>
            </a:pP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2822" y="2564904"/>
            <a:ext cx="1307207" cy="1411051"/>
          </a:xfrm>
          <a:prstGeom prst="rect">
            <a:avLst/>
          </a:prstGeom>
        </p:spPr>
      </p:pic>
    </p:spTree>
    <p:extLst>
      <p:ext uri="{BB962C8B-B14F-4D97-AF65-F5344CB8AC3E}">
        <p14:creationId xmlns:p14="http://schemas.microsoft.com/office/powerpoint/2010/main" val="108172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6478588" cy="1143000"/>
          </a:xfrm>
        </p:spPr>
        <p:txBody>
          <a:bodyPr/>
          <a:lstStyle/>
          <a:p>
            <a:r>
              <a:rPr lang="da-DK" dirty="0" smtClean="0"/>
              <a:t>Prøve på særlige vilkår</a:t>
            </a:r>
            <a:endParaRPr lang="da-DK" dirty="0"/>
          </a:p>
        </p:txBody>
      </p:sp>
      <p:sp>
        <p:nvSpPr>
          <p:cNvPr id="3" name="Pladsholder til indhold 2"/>
          <p:cNvSpPr>
            <a:spLocks noGrp="1"/>
          </p:cNvSpPr>
          <p:nvPr>
            <p:ph idx="1"/>
          </p:nvPr>
        </p:nvSpPr>
        <p:spPr>
          <a:xfrm>
            <a:off x="431800" y="1364776"/>
            <a:ext cx="8277225" cy="4464524"/>
          </a:xfrm>
        </p:spPr>
        <p:txBody>
          <a:bodyPr/>
          <a:lstStyle/>
          <a:p>
            <a:pPr>
              <a:lnSpc>
                <a:spcPct val="100000"/>
              </a:lnSpc>
            </a:pPr>
            <a:r>
              <a:rPr lang="da-DK" sz="2000" dirty="0" smtClean="0"/>
              <a:t>Skolens </a:t>
            </a:r>
            <a:r>
              <a:rPr lang="da-DK" sz="2000" dirty="0"/>
              <a:t>leder skal tilbyde særlige </a:t>
            </a:r>
            <a:r>
              <a:rPr lang="da-DK" sz="2000" dirty="0" smtClean="0"/>
              <a:t>vilkår </a:t>
            </a:r>
            <a:r>
              <a:rPr lang="da-DK" sz="2000" dirty="0"/>
              <a:t>til elever med psykisk eller fysisk funktionsnedsættelse eller tilsvarende vanskeligheder, når dette er nødvendigt for at ligestille disse elever med andre i prøvesituationen. </a:t>
            </a:r>
            <a:endParaRPr lang="da-DK" sz="2000" dirty="0" smtClean="0"/>
          </a:p>
          <a:p>
            <a:pPr>
              <a:lnSpc>
                <a:spcPct val="100000"/>
              </a:lnSpc>
            </a:pPr>
            <a:r>
              <a:rPr lang="da-DK" sz="2000" dirty="0" smtClean="0"/>
              <a:t>Det </a:t>
            </a:r>
            <a:r>
              <a:rPr lang="da-DK" sz="2000" dirty="0"/>
              <a:t>er en forudsætning, at der ikke sker en ændring af prøvens faglige </a:t>
            </a:r>
            <a:r>
              <a:rPr lang="da-DK" sz="2000" dirty="0" smtClean="0"/>
              <a:t>niveau, og at prøvens mål og sværhedsgrad ikke ændres.</a:t>
            </a:r>
          </a:p>
          <a:p>
            <a:pPr>
              <a:lnSpc>
                <a:spcPct val="100000"/>
              </a:lnSpc>
            </a:pPr>
            <a:r>
              <a:rPr lang="da-DK" sz="2000" dirty="0" smtClean="0"/>
              <a:t>Formålet </a:t>
            </a:r>
            <a:r>
              <a:rPr lang="da-DK" sz="2000" dirty="0"/>
              <a:t>med de særlige prøvevilkår er at ligestille elever med psykisk eller fysisk funktionsnedsættelse eller tilsvarende vanskeligheder med andre elever i prøvesituationen. </a:t>
            </a:r>
          </a:p>
          <a:p>
            <a:pPr>
              <a:lnSpc>
                <a:spcPct val="100000"/>
              </a:lnSpc>
            </a:pPr>
            <a:r>
              <a:rPr lang="da-DK" sz="2000" dirty="0"/>
              <a:t>Eleverne bedømmes individuelt, og bedømmelsen gives på baggrund af en helhedsvurdering ud fra graden af målopfyldelse i faget. </a:t>
            </a:r>
          </a:p>
          <a:p>
            <a:pPr>
              <a:lnSpc>
                <a:spcPct val="100000"/>
              </a:lnSpc>
            </a:pPr>
            <a:r>
              <a:rPr lang="da-DK" sz="2000" dirty="0" smtClean="0"/>
              <a:t>Skolens </a:t>
            </a:r>
            <a:r>
              <a:rPr lang="da-DK" sz="2000" dirty="0"/>
              <a:t>leder kan i særlige tilfælde beslutte, at en prøve, som er tilrettelagt som gruppeprøve, i stedet tilrettelægges som en individuel prøve for en elev, når det er begrundet i hensyn vedrørende eleven. </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391273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419056" cy="1143000"/>
          </a:xfrm>
        </p:spPr>
        <p:txBody>
          <a:bodyPr/>
          <a:lstStyle/>
          <a:p>
            <a:r>
              <a:rPr lang="da-DK" dirty="0" smtClean="0"/>
              <a:t>Særlige vilkår…hvordan?</a:t>
            </a:r>
            <a:endParaRPr lang="da-DK" dirty="0"/>
          </a:p>
        </p:txBody>
      </p:sp>
      <p:sp>
        <p:nvSpPr>
          <p:cNvPr id="3" name="Pladsholder til indhold 2"/>
          <p:cNvSpPr>
            <a:spLocks noGrp="1"/>
          </p:cNvSpPr>
          <p:nvPr>
            <p:ph idx="1"/>
          </p:nvPr>
        </p:nvSpPr>
        <p:spPr/>
        <p:txBody>
          <a:bodyPr/>
          <a:lstStyle/>
          <a:p>
            <a:r>
              <a:rPr lang="da-DK" dirty="0" smtClean="0"/>
              <a:t>Eleven kan have en hjælper med til prøven</a:t>
            </a:r>
          </a:p>
          <a:p>
            <a:r>
              <a:rPr lang="da-DK" dirty="0" smtClean="0"/>
              <a:t>Eleven kan have hjælpemidler med</a:t>
            </a:r>
          </a:p>
          <a:p>
            <a:r>
              <a:rPr lang="da-DK" dirty="0" smtClean="0"/>
              <a:t>Prøven kan organiseres sådan, at tiden bliver tilrettelagt sådan at eleven ligestilles med de andre elever</a:t>
            </a:r>
          </a:p>
          <a:p>
            <a:r>
              <a:rPr lang="da-DK" dirty="0" smtClean="0"/>
              <a:t>Eleven kan gå op til prøven alene</a:t>
            </a:r>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spTree>
    <p:extLst>
      <p:ext uri="{BB962C8B-B14F-4D97-AF65-F5344CB8AC3E}">
        <p14:creationId xmlns:p14="http://schemas.microsoft.com/office/powerpoint/2010/main" val="3044966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143000"/>
          </a:xfrm>
        </p:spPr>
        <p:txBody>
          <a:bodyPr/>
          <a:lstStyle/>
          <a:p>
            <a:pPr algn="l"/>
            <a:r>
              <a:rPr lang="da-DK" dirty="0" smtClean="0"/>
              <a:t>Eksaminationen</a:t>
            </a:r>
            <a:endParaRPr lang="da-DK" dirty="0"/>
          </a:p>
        </p:txBody>
      </p:sp>
      <p:sp>
        <p:nvSpPr>
          <p:cNvPr id="3" name="Pladsholder til indhold 2"/>
          <p:cNvSpPr>
            <a:spLocks noGrp="1"/>
          </p:cNvSpPr>
          <p:nvPr>
            <p:ph idx="1"/>
          </p:nvPr>
        </p:nvSpPr>
        <p:spPr/>
        <p:txBody>
          <a:bodyPr/>
          <a:lstStyle/>
          <a:p>
            <a:pPr>
              <a:lnSpc>
                <a:spcPct val="100000"/>
              </a:lnSpc>
            </a:pPr>
            <a:r>
              <a:rPr lang="da-DK" sz="2400" dirty="0" smtClean="0"/>
              <a:t>Prøven består af to dele: en praktisk og en mundtlig</a:t>
            </a:r>
          </a:p>
          <a:p>
            <a:pPr>
              <a:lnSpc>
                <a:spcPct val="100000"/>
              </a:lnSpc>
            </a:pPr>
            <a:r>
              <a:rPr lang="da-DK" sz="2400" dirty="0" smtClean="0"/>
              <a:t>Prøven kan foregå samme sted eller to steder</a:t>
            </a:r>
          </a:p>
          <a:p>
            <a:pPr>
              <a:lnSpc>
                <a:spcPct val="100000"/>
              </a:lnSpc>
            </a:pPr>
            <a:r>
              <a:rPr lang="da-DK" sz="2400" dirty="0" smtClean="0"/>
              <a:t>Prøven starter når eleverne går i gang med deres praksisprogram, og i forlængelse heraf foregår den mundtlige samtale</a:t>
            </a:r>
          </a:p>
          <a:p>
            <a:pPr>
              <a:lnSpc>
                <a:spcPct val="100000"/>
              </a:lnSpc>
            </a:pPr>
            <a:r>
              <a:rPr lang="da-DK" sz="2400" dirty="0" smtClean="0"/>
              <a:t>Censor og lærer skal tilstræbe ikke at kommunikere undervejs</a:t>
            </a:r>
          </a:p>
          <a:p>
            <a:pPr>
              <a:lnSpc>
                <a:spcPct val="100000"/>
              </a:lnSpc>
            </a:pPr>
            <a:r>
              <a:rPr lang="da-DK" sz="2400" dirty="0" smtClean="0"/>
              <a:t>Det kan være en hjælp med billeder af eleverne eller at eleverne har nummer på</a:t>
            </a:r>
          </a:p>
          <a:p>
            <a:pPr>
              <a:lnSpc>
                <a:spcPct val="100000"/>
              </a:lnSpc>
            </a:pPr>
            <a:endParaRPr lang="da-DK" sz="24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06602"/>
            <a:ext cx="2602979" cy="862702"/>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72514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145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299804"/>
            <a:ext cx="19621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395536" y="116632"/>
            <a:ext cx="6478588" cy="1143000"/>
          </a:xfrm>
        </p:spPr>
        <p:txBody>
          <a:bodyPr>
            <a:normAutofit/>
          </a:bodyPr>
          <a:lstStyle/>
          <a:p>
            <a:r>
              <a:rPr lang="da-DK" dirty="0"/>
              <a:t>Prøvens praktiske </a:t>
            </a:r>
            <a:r>
              <a:rPr lang="da-DK" dirty="0" smtClean="0"/>
              <a:t>del</a:t>
            </a:r>
            <a:endParaRPr lang="da-DK" dirty="0"/>
          </a:p>
        </p:txBody>
      </p:sp>
      <p:sp>
        <p:nvSpPr>
          <p:cNvPr id="3" name="Pladsholder til indhold 2"/>
          <p:cNvSpPr>
            <a:spLocks noGrp="1"/>
          </p:cNvSpPr>
          <p:nvPr>
            <p:ph idx="1"/>
          </p:nvPr>
        </p:nvSpPr>
        <p:spPr>
          <a:xfrm>
            <a:off x="431800" y="1484784"/>
            <a:ext cx="8277225" cy="4344516"/>
          </a:xfrm>
        </p:spPr>
        <p:txBody>
          <a:bodyPr/>
          <a:lstStyle/>
          <a:p>
            <a:pPr>
              <a:lnSpc>
                <a:spcPct val="100000"/>
              </a:lnSpc>
            </a:pPr>
            <a:r>
              <a:rPr lang="da-DK" sz="2000" dirty="0" smtClean="0"/>
              <a:t>Praksisprogrammets </a:t>
            </a:r>
            <a:r>
              <a:rPr lang="da-DK" sz="2000" dirty="0"/>
              <a:t>indhold skal ligeligt være fordelt mellem de to indholdsområder. </a:t>
            </a:r>
          </a:p>
          <a:p>
            <a:pPr>
              <a:lnSpc>
                <a:spcPct val="100000"/>
              </a:lnSpc>
            </a:pPr>
            <a:r>
              <a:rPr lang="da-DK" sz="2000" dirty="0" smtClean="0"/>
              <a:t>Eleverne </a:t>
            </a:r>
            <a:r>
              <a:rPr lang="da-DK" sz="2000" dirty="0"/>
              <a:t>fremviser deres praksisprogram – det påhviler </a:t>
            </a:r>
            <a:r>
              <a:rPr lang="da-DK" sz="2000" dirty="0" smtClean="0"/>
              <a:t>gruppen, </a:t>
            </a:r>
            <a:r>
              <a:rPr lang="da-DK" sz="2000" dirty="0"/>
              <a:t>at alle gruppemedlemmer deltager lige meget under udførelsen af de praktiske øvelser. </a:t>
            </a:r>
            <a:r>
              <a:rPr lang="da-DK" sz="2000" dirty="0" smtClean="0"/>
              <a:t>Det handler om, at ALLE får vist, hvad de kan</a:t>
            </a:r>
            <a:endParaRPr lang="da-DK" sz="2000" dirty="0"/>
          </a:p>
          <a:p>
            <a:pPr>
              <a:lnSpc>
                <a:spcPct val="100000"/>
              </a:lnSpc>
            </a:pPr>
            <a:r>
              <a:rPr lang="da-DK" sz="2000" dirty="0" smtClean="0"/>
              <a:t>I </a:t>
            </a:r>
            <a:r>
              <a:rPr lang="da-DK" sz="2000" dirty="0"/>
              <a:t>forhold til sikkerhed kan læreren eller en anden være behjælpelig med sikkerheden i f.eks. redskabsaktivitet. </a:t>
            </a:r>
          </a:p>
          <a:p>
            <a:pPr>
              <a:lnSpc>
                <a:spcPct val="100000"/>
              </a:lnSpc>
            </a:pPr>
            <a:r>
              <a:rPr lang="da-DK" sz="2000" dirty="0" smtClean="0"/>
              <a:t>Eleverne </a:t>
            </a:r>
            <a:r>
              <a:rPr lang="da-DK" sz="2000" dirty="0"/>
              <a:t>kan trække andre med ind i deres praksisprogram som hjælpere for at understøtte deres praksisprogram. </a:t>
            </a:r>
            <a:endParaRPr lang="da-DK" sz="2000" dirty="0" smtClean="0"/>
          </a:p>
          <a:p>
            <a:pPr>
              <a:lnSpc>
                <a:spcPct val="100000"/>
              </a:lnSpc>
            </a:pPr>
            <a:r>
              <a:rPr lang="da-DK" sz="2000" dirty="0" smtClean="0"/>
              <a:t>Praksisprogrammet kan foregå indendørs og udendørs</a:t>
            </a:r>
          </a:p>
          <a:p>
            <a:pPr>
              <a:lnSpc>
                <a:spcPct val="100000"/>
              </a:lnSpc>
            </a:pPr>
            <a:r>
              <a:rPr lang="da-DK" sz="2000" dirty="0" smtClean="0"/>
              <a:t>Transporttiden mellem to steder indregnes i den samlede tid</a:t>
            </a:r>
            <a:endParaRPr lang="da-DK" sz="2000" dirty="0"/>
          </a:p>
          <a:p>
            <a:pPr>
              <a:lnSpc>
                <a:spcPct val="100000"/>
              </a:lnSpc>
            </a:pPr>
            <a:endParaRPr lang="da-DK" sz="2000" dirty="0"/>
          </a:p>
        </p:txBody>
      </p:sp>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5782883"/>
            <a:ext cx="2602979" cy="862702"/>
          </a:xfrm>
          <a:prstGeom prst="rect">
            <a:avLst/>
          </a:prstGeom>
        </p:spPr>
      </p:pic>
    </p:spTree>
    <p:extLst>
      <p:ext uri="{BB962C8B-B14F-4D97-AF65-F5344CB8AC3E}">
        <p14:creationId xmlns:p14="http://schemas.microsoft.com/office/powerpoint/2010/main" val="3547179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6478588" cy="1143000"/>
          </a:xfrm>
        </p:spPr>
        <p:txBody>
          <a:bodyPr>
            <a:normAutofit/>
          </a:bodyPr>
          <a:lstStyle/>
          <a:p>
            <a:r>
              <a:rPr lang="da-DK" dirty="0" smtClean="0"/>
              <a:t>Sikkerhed</a:t>
            </a:r>
            <a:endParaRPr lang="da-DK" dirty="0"/>
          </a:p>
        </p:txBody>
      </p:sp>
      <p:sp>
        <p:nvSpPr>
          <p:cNvPr id="3" name="Pladsholder til indhold 2"/>
          <p:cNvSpPr>
            <a:spLocks noGrp="1"/>
          </p:cNvSpPr>
          <p:nvPr>
            <p:ph idx="1"/>
          </p:nvPr>
        </p:nvSpPr>
        <p:spPr>
          <a:xfrm>
            <a:off x="431800" y="1196752"/>
            <a:ext cx="8277225" cy="4632548"/>
          </a:xfrm>
        </p:spPr>
        <p:txBody>
          <a:bodyPr>
            <a:normAutofit/>
          </a:bodyPr>
          <a:lstStyle/>
          <a:p>
            <a:r>
              <a:rPr lang="da-DK" sz="2000" dirty="0" smtClean="0"/>
              <a:t>Det </a:t>
            </a:r>
            <a:r>
              <a:rPr lang="da-DK" sz="2000" dirty="0"/>
              <a:t>er vigtigt, at eleverne udfører øvelser m.m. med sikkerhed, således at eleverne ikke kommer til skade. Det kunne fx være i form af modtagere ved udfordrende spring, og bare tæer eller gymnastiksko på </a:t>
            </a:r>
            <a:r>
              <a:rPr lang="da-DK" sz="2000" dirty="0" smtClean="0"/>
              <a:t>redskaber </a:t>
            </a:r>
            <a:r>
              <a:rPr lang="da-DK" sz="2000" dirty="0"/>
              <a:t>eller ved akrobatik, så eleverne ikke glider. Det kan i nogle tilfælde også være nødvendigt, at det er læreren, der fungerer som modtager af hensyn til sikkerheden. </a:t>
            </a:r>
          </a:p>
          <a:p>
            <a:r>
              <a:rPr lang="da-DK" sz="2000" dirty="0"/>
              <a:t>Sikkerheden skal være det vigtigste element i alle øvelser, så eleverne ikke udsætter sig selv for fare. </a:t>
            </a:r>
            <a:r>
              <a:rPr lang="da-DK" sz="2000" dirty="0" smtClean="0"/>
              <a:t>Eleverne </a:t>
            </a:r>
            <a:r>
              <a:rPr lang="da-DK" sz="2000" dirty="0"/>
              <a:t>skal kunne foretage kvalificerede valg, som ikke udsætter dem for unødvendig fare. </a:t>
            </a:r>
          </a:p>
          <a:p>
            <a:r>
              <a:rPr lang="da-DK" sz="2000" dirty="0"/>
              <a:t>I forhold til brugen af afsætsredskaber henviser vi til Sundhedsstyrelsens anbefalinger, og gør opmærksom på, at skoler eller kommuner kan have egne regler for brugen af afsætsredskaber, antal rotationer mm. </a:t>
            </a:r>
          </a:p>
          <a:p>
            <a:r>
              <a:rPr lang="da-DK" sz="2000" dirty="0"/>
              <a:t>Det er skolens </a:t>
            </a:r>
            <a:r>
              <a:rPr lang="da-DK" sz="2000" dirty="0" smtClean="0"/>
              <a:t>leder, der </a:t>
            </a:r>
            <a:r>
              <a:rPr lang="da-DK" sz="2000" dirty="0"/>
              <a:t>har ansvaret for </a:t>
            </a:r>
            <a:endParaRPr lang="da-DK" sz="2000" dirty="0" smtClean="0"/>
          </a:p>
          <a:p>
            <a:pPr marL="0" indent="0">
              <a:buNone/>
            </a:pPr>
            <a:r>
              <a:rPr lang="da-DK" sz="2000" dirty="0"/>
              <a:t> </a:t>
            </a:r>
            <a:r>
              <a:rPr lang="da-DK" sz="2000" dirty="0" smtClean="0"/>
              <a:t>     sikkerheden </a:t>
            </a:r>
            <a:r>
              <a:rPr lang="da-DK" sz="2000" dirty="0"/>
              <a:t>før og under prøven. </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5782883"/>
            <a:ext cx="2602979" cy="862702"/>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085183"/>
            <a:ext cx="2088787" cy="155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189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6478588" cy="1143000"/>
          </a:xfrm>
        </p:spPr>
        <p:txBody>
          <a:bodyPr/>
          <a:lstStyle/>
          <a:p>
            <a:r>
              <a:rPr lang="da-DK" dirty="0"/>
              <a:t>Prøvens mundtlige </a:t>
            </a:r>
            <a:r>
              <a:rPr lang="da-DK" dirty="0" smtClean="0"/>
              <a:t>del</a:t>
            </a:r>
            <a:endParaRPr lang="da-DK" dirty="0"/>
          </a:p>
        </p:txBody>
      </p:sp>
      <p:sp>
        <p:nvSpPr>
          <p:cNvPr id="3" name="Pladsholder til indhold 2"/>
          <p:cNvSpPr>
            <a:spLocks noGrp="1"/>
          </p:cNvSpPr>
          <p:nvPr>
            <p:ph idx="1"/>
          </p:nvPr>
        </p:nvSpPr>
        <p:spPr>
          <a:xfrm>
            <a:off x="431800" y="1484784"/>
            <a:ext cx="8277225" cy="4344516"/>
          </a:xfrm>
        </p:spPr>
        <p:txBody>
          <a:bodyPr>
            <a:normAutofit lnSpcReduction="10000"/>
          </a:bodyPr>
          <a:lstStyle/>
          <a:p>
            <a:pPr>
              <a:lnSpc>
                <a:spcPct val="100000"/>
              </a:lnSpc>
            </a:pPr>
            <a:r>
              <a:rPr lang="da-DK" sz="2000" dirty="0" smtClean="0"/>
              <a:t>Prøvens </a:t>
            </a:r>
            <a:r>
              <a:rPr lang="da-DK" sz="2000" dirty="0"/>
              <a:t>mundtlige del foregår i umiddelbar forlængelse af den praktiske del og foregår som en samtale mellem elever og lærer. Censor kan stille uddybende spørgsmål. </a:t>
            </a:r>
          </a:p>
          <a:p>
            <a:pPr>
              <a:lnSpc>
                <a:spcPct val="100000"/>
              </a:lnSpc>
            </a:pPr>
            <a:r>
              <a:rPr lang="da-DK" sz="2000" dirty="0" smtClean="0"/>
              <a:t>Samtalen </a:t>
            </a:r>
            <a:r>
              <a:rPr lang="da-DK" sz="2000" dirty="0"/>
              <a:t>er en reflekterende samtale, </a:t>
            </a:r>
            <a:r>
              <a:rPr lang="da-DK" sz="2000" dirty="0" smtClean="0"/>
              <a:t>en dialog </a:t>
            </a:r>
            <a:r>
              <a:rPr lang="da-DK" sz="2000" dirty="0"/>
              <a:t>med udgangspunkt i elevernes praksisprogram </a:t>
            </a:r>
            <a:r>
              <a:rPr lang="da-DK" sz="2000" dirty="0" smtClean="0"/>
              <a:t>, idrætsfaglige viden og </a:t>
            </a:r>
            <a:r>
              <a:rPr lang="da-DK" sz="2000" dirty="0"/>
              <a:t>deres overvejelser i forhold til tema og indholdsområder. </a:t>
            </a:r>
            <a:endParaRPr lang="da-DK" sz="2000" dirty="0" smtClean="0"/>
          </a:p>
          <a:p>
            <a:pPr>
              <a:lnSpc>
                <a:spcPct val="100000"/>
              </a:lnSpc>
            </a:pPr>
            <a:r>
              <a:rPr lang="da-DK" sz="2000" dirty="0" smtClean="0"/>
              <a:t>Eleverne </a:t>
            </a:r>
            <a:r>
              <a:rPr lang="da-DK" sz="2000" dirty="0"/>
              <a:t>kan med fordel starte samtalen ud fra et forberedt oplæg. </a:t>
            </a:r>
          </a:p>
          <a:p>
            <a:pPr>
              <a:lnSpc>
                <a:spcPct val="100000"/>
              </a:lnSpc>
            </a:pPr>
            <a:r>
              <a:rPr lang="da-DK" sz="2000" dirty="0" smtClean="0"/>
              <a:t>Undervejs </a:t>
            </a:r>
            <a:r>
              <a:rPr lang="da-DK" sz="2000" dirty="0"/>
              <a:t>i samtalen påhviler det læreren, at alle elever i gruppen får mulighed for at komme til orde. </a:t>
            </a:r>
            <a:endParaRPr lang="da-DK" sz="2000" dirty="0" smtClean="0"/>
          </a:p>
          <a:p>
            <a:pPr>
              <a:lnSpc>
                <a:spcPct val="100000"/>
              </a:lnSpc>
            </a:pPr>
            <a:r>
              <a:rPr lang="da-DK" sz="2000" dirty="0" smtClean="0"/>
              <a:t>Den mundtlige del kan foregå i det samme lokale som den praktiske del eller i et tilstødende lokale.</a:t>
            </a:r>
          </a:p>
          <a:p>
            <a:pPr>
              <a:lnSpc>
                <a:spcPct val="100000"/>
              </a:lnSpc>
            </a:pPr>
            <a:r>
              <a:rPr lang="da-DK" sz="2000" dirty="0" smtClean="0"/>
              <a:t>Det er censor der bestemmer, </a:t>
            </a:r>
          </a:p>
          <a:p>
            <a:pPr marL="0" indent="0">
              <a:lnSpc>
                <a:spcPct val="100000"/>
              </a:lnSpc>
              <a:buNone/>
            </a:pPr>
            <a:r>
              <a:rPr lang="da-DK" sz="2000" dirty="0" smtClean="0"/>
              <a:t>      hvornår prøven slutter.</a:t>
            </a:r>
            <a:endParaRPr lang="da-DK" sz="2000"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143" y="5554088"/>
            <a:ext cx="2602979" cy="862702"/>
          </a:xfrm>
          <a:prstGeom prst="rect">
            <a:avLst/>
          </a:prstGeom>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56894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680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68760"/>
            <a:ext cx="6478588" cy="1143000"/>
          </a:xfrm>
        </p:spPr>
        <p:txBody>
          <a:bodyPr/>
          <a:lstStyle/>
          <a:p>
            <a:r>
              <a:rPr lang="da-DK" dirty="0"/>
              <a:t>Vurderingskriterier </a:t>
            </a:r>
          </a:p>
        </p:txBody>
      </p:sp>
      <p:sp>
        <p:nvSpPr>
          <p:cNvPr id="3" name="Pladsholder til indhold 2"/>
          <p:cNvSpPr>
            <a:spLocks noGrp="1"/>
          </p:cNvSpPr>
          <p:nvPr>
            <p:ph idx="1"/>
          </p:nvPr>
        </p:nvSpPr>
        <p:spPr>
          <a:xfrm>
            <a:off x="457200" y="2276872"/>
            <a:ext cx="8229600" cy="3849291"/>
          </a:xfrm>
        </p:spPr>
        <p:txBody>
          <a:bodyPr>
            <a:normAutofit/>
          </a:bodyPr>
          <a:lstStyle/>
          <a:p>
            <a:r>
              <a:rPr lang="da-DK" sz="2000" dirty="0" smtClean="0"/>
              <a:t>Karakteren </a:t>
            </a:r>
            <a:r>
              <a:rPr lang="da-DK" sz="2000" dirty="0"/>
              <a:t>gives på baggrund af en helhedsbedømmelse af elevens evne til at opfylde en række af fagets fælles mål i relation til de indholdsområder og tema, som eleverne har trukket og valgt. </a:t>
            </a:r>
            <a:endParaRPr lang="da-DK" sz="2000" dirty="0" smtClean="0"/>
          </a:p>
          <a:p>
            <a:pPr>
              <a:lnSpc>
                <a:spcPct val="100000"/>
              </a:lnSpc>
            </a:pPr>
            <a:r>
              <a:rPr lang="da-DK" sz="2000" dirty="0" smtClean="0"/>
              <a:t>I </a:t>
            </a:r>
            <a:r>
              <a:rPr lang="da-DK" sz="2000" dirty="0"/>
              <a:t>vurderingen er det vigtigt at medtage præstationens såvel positive som negative sider. </a:t>
            </a:r>
            <a:endParaRPr lang="da-DK" sz="2000" dirty="0" smtClean="0"/>
          </a:p>
          <a:p>
            <a:pPr>
              <a:lnSpc>
                <a:spcPct val="100000"/>
              </a:lnSpc>
            </a:pPr>
            <a:r>
              <a:rPr lang="da-DK" sz="2000" dirty="0" smtClean="0"/>
              <a:t>Der </a:t>
            </a:r>
            <a:r>
              <a:rPr lang="da-DK" sz="2000" dirty="0"/>
              <a:t>er tale om en helhedsbedømmelse, hvor de kompetencer eleven har demonstreret, vægtes i en helhed. </a:t>
            </a:r>
          </a:p>
          <a:p>
            <a:pPr>
              <a:lnSpc>
                <a:spcPct val="100000"/>
              </a:lnSpc>
            </a:pPr>
            <a:r>
              <a:rPr lang="da-DK" sz="2000" dirty="0"/>
              <a:t>Vurdering skal ske på baggrund af det eleven præsterer på dagen. </a:t>
            </a:r>
            <a:endParaRPr lang="da-DK" sz="2000" dirty="0" smtClean="0"/>
          </a:p>
          <a:p>
            <a:pPr marL="0" indent="0">
              <a:lnSpc>
                <a:spcPct val="100000"/>
              </a:lnSpc>
              <a:buNone/>
            </a:pPr>
            <a:endParaRPr lang="da-DK" sz="2000" dirty="0" smtClean="0"/>
          </a:p>
          <a:p>
            <a:pPr>
              <a:lnSpc>
                <a:spcPct val="100000"/>
              </a:lnSpc>
            </a:pPr>
            <a:r>
              <a:rPr lang="da-DK" sz="2000" dirty="0" smtClean="0">
                <a:solidFill>
                  <a:srgbClr val="FF0000"/>
                </a:solidFill>
              </a:rPr>
              <a:t>OBS! </a:t>
            </a:r>
            <a:r>
              <a:rPr lang="da-DK" sz="2000" dirty="0" smtClean="0"/>
              <a:t>De vejledende karakterbeskrivelser findes i vejledningen</a:t>
            </a:r>
            <a:endParaRPr lang="da-DK"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 y="34854"/>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941998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Vejledende karakterbeskrivelser</a:t>
            </a:r>
            <a:endParaRPr lang="da-DK"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6093286" cy="360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ladsholder til indho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115" y="5661248"/>
            <a:ext cx="2464688" cy="816868"/>
          </a:xfrm>
          <a:prstGeom prst="rect">
            <a:avLst/>
          </a:prstGeom>
        </p:spPr>
      </p:pic>
    </p:spTree>
    <p:extLst>
      <p:ext uri="{BB962C8B-B14F-4D97-AF65-F5344CB8AC3E}">
        <p14:creationId xmlns:p14="http://schemas.microsoft.com/office/powerpoint/2010/main" val="212290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Vejledende karakterbeskrivelser</a:t>
            </a:r>
            <a:endParaRPr lang="da-DK" dirty="0"/>
          </a:p>
        </p:txBody>
      </p:sp>
      <p:pic>
        <p:nvPicPr>
          <p:cNvPr id="5" name="Pladsholder til indhold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115" y="5661248"/>
            <a:ext cx="2464688" cy="816868"/>
          </a:xfrm>
          <a:prstGeom prst="rect">
            <a:avLst/>
          </a:prstGeom>
        </p:spPr>
      </p:pic>
      <p:pic>
        <p:nvPicPr>
          <p:cNvPr id="6" name="Billede 5"/>
          <p:cNvPicPr>
            <a:picLocks noChangeAspect="1"/>
          </p:cNvPicPr>
          <p:nvPr/>
        </p:nvPicPr>
        <p:blipFill rotWithShape="1">
          <a:blip r:embed="rId3"/>
          <a:srcRect l="16137" t="22229" r="17714" b="13461"/>
          <a:stretch/>
        </p:blipFill>
        <p:spPr>
          <a:xfrm>
            <a:off x="611560" y="1556792"/>
            <a:ext cx="8163088" cy="4275903"/>
          </a:xfrm>
          <a:prstGeom prst="rect">
            <a:avLst/>
          </a:prstGeom>
        </p:spPr>
      </p:pic>
    </p:spTree>
    <p:extLst>
      <p:ext uri="{BB962C8B-B14F-4D97-AF65-F5344CB8AC3E}">
        <p14:creationId xmlns:p14="http://schemas.microsoft.com/office/powerpoint/2010/main" val="2388719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674" y="1412776"/>
            <a:ext cx="6175432" cy="315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a:xfrm>
            <a:off x="195861" y="260648"/>
            <a:ext cx="6608387" cy="1080120"/>
          </a:xfrm>
        </p:spPr>
        <p:txBody>
          <a:bodyPr>
            <a:normAutofit/>
          </a:bodyPr>
          <a:lstStyle/>
          <a:p>
            <a:r>
              <a:rPr lang="da-DK" dirty="0" smtClean="0"/>
              <a:t>Baggrund for prøven</a:t>
            </a:r>
            <a:endParaRPr lang="da-DK" dirty="0"/>
          </a:p>
        </p:txBody>
      </p:sp>
      <p:sp>
        <p:nvSpPr>
          <p:cNvPr id="5" name="Pladsholder til indhold 4"/>
          <p:cNvSpPr>
            <a:spLocks noGrp="1"/>
          </p:cNvSpPr>
          <p:nvPr>
            <p:ph idx="1"/>
          </p:nvPr>
        </p:nvSpPr>
        <p:spPr>
          <a:xfrm>
            <a:off x="467544" y="1988840"/>
            <a:ext cx="8277225" cy="4032448"/>
          </a:xfrm>
        </p:spPr>
        <p:txBody>
          <a:bodyPr>
            <a:normAutofit lnSpcReduction="10000"/>
          </a:bodyPr>
          <a:lstStyle/>
          <a:p>
            <a:pPr>
              <a:lnSpc>
                <a:spcPct val="100000"/>
              </a:lnSpc>
            </a:pPr>
            <a:endParaRPr lang="da-DK" sz="2800" dirty="0" smtClean="0"/>
          </a:p>
          <a:p>
            <a:pPr>
              <a:lnSpc>
                <a:spcPct val="100000"/>
              </a:lnSpc>
            </a:pPr>
            <a:endParaRPr lang="da-DK" sz="2800" dirty="0" smtClean="0"/>
          </a:p>
          <a:p>
            <a:pPr>
              <a:lnSpc>
                <a:spcPct val="100000"/>
              </a:lnSpc>
            </a:pPr>
            <a:endParaRPr lang="da-DK" sz="2800" dirty="0"/>
          </a:p>
          <a:p>
            <a:pPr>
              <a:lnSpc>
                <a:spcPct val="100000"/>
              </a:lnSpc>
            </a:pPr>
            <a:r>
              <a:rPr lang="da-DK" sz="2800" dirty="0" smtClean="0"/>
              <a:t>Fagformål</a:t>
            </a:r>
          </a:p>
          <a:p>
            <a:pPr>
              <a:lnSpc>
                <a:spcPct val="100000"/>
              </a:lnSpc>
            </a:pPr>
            <a:r>
              <a:rPr lang="da-DK" sz="2800" dirty="0" smtClean="0"/>
              <a:t>Fællesmål</a:t>
            </a:r>
          </a:p>
          <a:p>
            <a:pPr>
              <a:lnSpc>
                <a:spcPct val="100000"/>
              </a:lnSpc>
            </a:pPr>
            <a:r>
              <a:rPr lang="da-DK" sz="2800" dirty="0" smtClean="0"/>
              <a:t>Læseplan</a:t>
            </a:r>
          </a:p>
          <a:p>
            <a:pPr>
              <a:lnSpc>
                <a:spcPct val="100000"/>
              </a:lnSpc>
            </a:pPr>
            <a:r>
              <a:rPr lang="da-DK" sz="2800" dirty="0" smtClean="0"/>
              <a:t>Undervisningsvejledning</a:t>
            </a:r>
            <a:endParaRPr lang="da-DK" sz="2800" dirty="0"/>
          </a:p>
          <a:p>
            <a:pPr>
              <a:lnSpc>
                <a:spcPct val="100000"/>
              </a:lnSpc>
            </a:pPr>
            <a:r>
              <a:rPr lang="da-DK" sz="2800" dirty="0">
                <a:hlinkClick r:id="rId4"/>
              </a:rPr>
              <a:t>https://</a:t>
            </a:r>
            <a:r>
              <a:rPr lang="da-DK" sz="2800" dirty="0" smtClean="0">
                <a:hlinkClick r:id="rId4"/>
              </a:rPr>
              <a:t>www.emu.dk/grundskole/idraet</a:t>
            </a:r>
            <a:endParaRPr lang="da-DK" sz="2800" dirty="0" smtClean="0"/>
          </a:p>
          <a:p>
            <a:pPr>
              <a:lnSpc>
                <a:spcPct val="100000"/>
              </a:lnSpc>
            </a:pPr>
            <a:endParaRPr lang="da-DK" sz="2800" dirty="0" smtClean="0"/>
          </a:p>
          <a:p>
            <a:pPr>
              <a:lnSpc>
                <a:spcPct val="100000"/>
              </a:lnSpc>
            </a:pPr>
            <a:endParaRPr lang="da-DK" sz="2800" dirty="0" smtClean="0"/>
          </a:p>
          <a:p>
            <a:pPr>
              <a:lnSpc>
                <a:spcPct val="100000"/>
              </a:lnSpc>
            </a:pPr>
            <a:endParaRPr lang="da-DK" sz="2800" dirty="0" smtClean="0"/>
          </a:p>
          <a:p>
            <a:pPr marL="0" indent="0">
              <a:lnSpc>
                <a:spcPct val="100000"/>
              </a:lnSpc>
              <a:buNone/>
            </a:pPr>
            <a:endParaRPr lang="da-DK" sz="2800" dirty="0" smtClean="0"/>
          </a:p>
          <a:p>
            <a:pPr marL="461963" lvl="1" indent="0">
              <a:buNone/>
            </a:pPr>
            <a:endParaRPr lang="da-DK" dirty="0"/>
          </a:p>
          <a:p>
            <a:pPr marL="461963" lvl="1" indent="0">
              <a:buNone/>
            </a:pPr>
            <a:endParaRPr lang="da-DK" dirty="0" smtClean="0"/>
          </a:p>
          <a:p>
            <a:pPr lvl="1"/>
            <a:endParaRPr lang="da-DK" dirty="0"/>
          </a:p>
        </p:txBody>
      </p:sp>
      <p:pic>
        <p:nvPicPr>
          <p:cNvPr id="7" name="Bille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8" name="Billed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2052078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75040" cy="1143000"/>
          </a:xfrm>
        </p:spPr>
        <p:txBody>
          <a:bodyPr/>
          <a:lstStyle/>
          <a:p>
            <a:r>
              <a:rPr lang="da-DK" dirty="0" smtClean="0"/>
              <a:t>Hjælpemidler til vurdering</a:t>
            </a: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Pladsholder til ind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9115" y="5661248"/>
            <a:ext cx="2464688" cy="816868"/>
          </a:xfrm>
          <a:prstGeom prst="rect">
            <a:avLst/>
          </a:prstGeom>
        </p:spPr>
      </p:pic>
      <p:sp>
        <p:nvSpPr>
          <p:cNvPr id="6" name="Tekstboks 5"/>
          <p:cNvSpPr txBox="1"/>
          <p:nvPr/>
        </p:nvSpPr>
        <p:spPr>
          <a:xfrm>
            <a:off x="683568" y="1916832"/>
            <a:ext cx="7416824" cy="369332"/>
          </a:xfrm>
          <a:prstGeom prst="rect">
            <a:avLst/>
          </a:prstGeom>
          <a:noFill/>
        </p:spPr>
        <p:txBody>
          <a:bodyPr wrap="square" rtlCol="0">
            <a:spAutoFit/>
          </a:bodyPr>
          <a:lstStyle/>
          <a:p>
            <a:r>
              <a:rPr lang="da-DK" dirty="0" smtClean="0"/>
              <a:t> </a:t>
            </a:r>
            <a:endParaRPr lang="da-DK" dirty="0"/>
          </a:p>
        </p:txBody>
      </p:sp>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490810"/>
            <a:ext cx="7128792" cy="2724251"/>
          </a:xfrm>
          <a:prstGeom prst="rect">
            <a:avLst/>
          </a:prstGeom>
        </p:spPr>
      </p:pic>
      <p:sp>
        <p:nvSpPr>
          <p:cNvPr id="9" name="Tekstboks 8"/>
          <p:cNvSpPr txBox="1"/>
          <p:nvPr/>
        </p:nvSpPr>
        <p:spPr>
          <a:xfrm>
            <a:off x="755576" y="4869160"/>
            <a:ext cx="6025111" cy="369332"/>
          </a:xfrm>
          <a:prstGeom prst="rect">
            <a:avLst/>
          </a:prstGeom>
          <a:noFill/>
        </p:spPr>
        <p:txBody>
          <a:bodyPr wrap="none" rtlCol="0">
            <a:spAutoFit/>
          </a:bodyPr>
          <a:lstStyle/>
          <a:p>
            <a:pPr marL="285750" indent="-285750">
              <a:buFont typeface="Arial" panose="020B0604020202020204" pitchFamily="34" charset="0"/>
              <a:buChar char="•"/>
            </a:pPr>
            <a:r>
              <a:rPr lang="da-DK" dirty="0" smtClean="0"/>
              <a:t>Sørg for at have billeder af eleverne eller giv dem nummer. </a:t>
            </a:r>
            <a:endParaRPr lang="da-DK" dirty="0"/>
          </a:p>
        </p:txBody>
      </p:sp>
    </p:spTree>
    <p:extLst>
      <p:ext uri="{BB962C8B-B14F-4D97-AF65-F5344CB8AC3E}">
        <p14:creationId xmlns:p14="http://schemas.microsoft.com/office/powerpoint/2010/main" val="3648733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6478588" cy="1143000"/>
          </a:xfrm>
        </p:spPr>
        <p:txBody>
          <a:bodyPr/>
          <a:lstStyle/>
          <a:p>
            <a:r>
              <a:rPr lang="da-DK" dirty="0" smtClean="0"/>
              <a:t>Eleverne prøves i:</a:t>
            </a:r>
            <a:endParaRPr lang="da-DK" dirty="0"/>
          </a:p>
        </p:txBody>
      </p:sp>
      <p:sp>
        <p:nvSpPr>
          <p:cNvPr id="3" name="Pladsholder til indhold 2"/>
          <p:cNvSpPr>
            <a:spLocks noGrp="1"/>
          </p:cNvSpPr>
          <p:nvPr>
            <p:ph idx="1"/>
          </p:nvPr>
        </p:nvSpPr>
        <p:spPr>
          <a:xfrm>
            <a:off x="431800" y="1340768"/>
            <a:ext cx="8277225" cy="4488532"/>
          </a:xfrm>
        </p:spPr>
        <p:txBody>
          <a:bodyPr>
            <a:normAutofit fontScale="92500" lnSpcReduction="20000"/>
          </a:bodyPr>
          <a:lstStyle/>
          <a:p>
            <a:pPr marL="109728" indent="0">
              <a:lnSpc>
                <a:spcPct val="100000"/>
              </a:lnSpc>
              <a:buNone/>
            </a:pPr>
            <a:r>
              <a:rPr lang="da-DK" sz="2000" b="1" dirty="0"/>
              <a:t>Kropslige færdigheder </a:t>
            </a:r>
            <a:endParaRPr lang="da-DK" sz="2000" dirty="0"/>
          </a:p>
          <a:p>
            <a:pPr>
              <a:lnSpc>
                <a:spcPct val="100000"/>
              </a:lnSpc>
            </a:pPr>
            <a:r>
              <a:rPr lang="da-DK" sz="2000" dirty="0"/>
              <a:t>a) at tage kvalificerede valg </a:t>
            </a:r>
          </a:p>
          <a:p>
            <a:pPr>
              <a:lnSpc>
                <a:spcPct val="100000"/>
              </a:lnSpc>
            </a:pPr>
            <a:r>
              <a:rPr lang="da-DK" sz="2000" dirty="0"/>
              <a:t>b) at vise kvalitet i bevægelse </a:t>
            </a:r>
          </a:p>
          <a:p>
            <a:pPr marL="109728" indent="0">
              <a:lnSpc>
                <a:spcPct val="100000"/>
              </a:lnSpc>
              <a:buNone/>
            </a:pPr>
            <a:r>
              <a:rPr lang="da-DK" sz="2000" dirty="0"/>
              <a:t> </a:t>
            </a:r>
          </a:p>
          <a:p>
            <a:pPr marL="109728" indent="0">
              <a:lnSpc>
                <a:spcPct val="100000"/>
              </a:lnSpc>
              <a:buNone/>
            </a:pPr>
            <a:r>
              <a:rPr lang="da-DK" sz="2000" b="1" dirty="0"/>
              <a:t>Sammensætning af praksisprogram </a:t>
            </a:r>
            <a:endParaRPr lang="da-DK" sz="2000" dirty="0"/>
          </a:p>
          <a:p>
            <a:pPr>
              <a:lnSpc>
                <a:spcPct val="100000"/>
              </a:lnSpc>
            </a:pPr>
            <a:r>
              <a:rPr lang="da-DK" sz="2000" dirty="0"/>
              <a:t>a) praksisprogrammets sammenhæng med tema </a:t>
            </a:r>
          </a:p>
          <a:p>
            <a:pPr>
              <a:lnSpc>
                <a:spcPct val="100000"/>
              </a:lnSpc>
            </a:pPr>
            <a:r>
              <a:rPr lang="da-DK" sz="2000" dirty="0"/>
              <a:t>b) idrætslige færdigheder </a:t>
            </a:r>
          </a:p>
          <a:p>
            <a:pPr>
              <a:lnSpc>
                <a:spcPct val="100000"/>
              </a:lnSpc>
            </a:pPr>
            <a:r>
              <a:rPr lang="da-DK" sz="2000" dirty="0"/>
              <a:t>c) at udvikle idrætslige aktiviteter </a:t>
            </a:r>
          </a:p>
          <a:p>
            <a:pPr>
              <a:lnSpc>
                <a:spcPct val="100000"/>
              </a:lnSpc>
            </a:pPr>
            <a:r>
              <a:rPr lang="da-DK" sz="2000" dirty="0"/>
              <a:t>d) samarbejde </a:t>
            </a:r>
          </a:p>
          <a:p>
            <a:pPr marL="109728" indent="0">
              <a:lnSpc>
                <a:spcPct val="100000"/>
              </a:lnSpc>
              <a:buNone/>
            </a:pPr>
            <a:endParaRPr lang="da-DK" sz="2000" dirty="0"/>
          </a:p>
          <a:p>
            <a:pPr marL="109728" indent="0">
              <a:lnSpc>
                <a:spcPct val="100000"/>
              </a:lnSpc>
              <a:buNone/>
            </a:pPr>
            <a:r>
              <a:rPr lang="da-DK" sz="2000" b="1" dirty="0"/>
              <a:t>Idrætsfaglig viden </a:t>
            </a:r>
            <a:endParaRPr lang="da-DK" sz="2000" dirty="0"/>
          </a:p>
          <a:p>
            <a:pPr>
              <a:lnSpc>
                <a:spcPct val="100000"/>
              </a:lnSpc>
            </a:pPr>
            <a:r>
              <a:rPr lang="da-DK" sz="2000" dirty="0"/>
              <a:t>a) i forhold til valgte tema </a:t>
            </a:r>
          </a:p>
          <a:p>
            <a:pPr>
              <a:lnSpc>
                <a:spcPct val="100000"/>
              </a:lnSpc>
            </a:pPr>
            <a:r>
              <a:rPr lang="da-DK" sz="2000" dirty="0"/>
              <a:t>b) i forhold til programmets to indholdsområder </a:t>
            </a:r>
          </a:p>
          <a:p>
            <a:pPr>
              <a:lnSpc>
                <a:spcPct val="100000"/>
              </a:lnSpc>
            </a:pPr>
            <a:r>
              <a:rPr lang="da-DK" sz="2000" dirty="0"/>
              <a:t>c) anvendelse af </a:t>
            </a:r>
            <a:r>
              <a:rPr lang="da-DK" sz="2000" dirty="0" err="1"/>
              <a:t>fagord</a:t>
            </a:r>
            <a:r>
              <a:rPr lang="da-DK" sz="2000" dirty="0"/>
              <a:t> og begreber</a:t>
            </a:r>
          </a:p>
          <a:p>
            <a:pPr>
              <a:lnSpc>
                <a:spcPct val="100000"/>
              </a:lnSpc>
            </a:pPr>
            <a:endParaRPr lang="da-DK" sz="2000" dirty="0"/>
          </a:p>
          <a:p>
            <a:pPr>
              <a:lnSpc>
                <a:spcPct val="100000"/>
              </a:lnSpc>
            </a:pP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2132856"/>
            <a:ext cx="2980166" cy="2232248"/>
          </a:xfrm>
          <a:prstGeom prst="rect">
            <a:avLst/>
          </a:prstGeom>
        </p:spPr>
      </p:pic>
    </p:spTree>
    <p:extLst>
      <p:ext uri="{BB962C8B-B14F-4D97-AF65-F5344CB8AC3E}">
        <p14:creationId xmlns:p14="http://schemas.microsoft.com/office/powerpoint/2010/main" val="28133611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Gode råd og fif!</a:t>
            </a:r>
            <a:endParaRPr lang="da-DK" dirty="0"/>
          </a:p>
        </p:txBody>
      </p:sp>
      <p:sp>
        <p:nvSpPr>
          <p:cNvPr id="3" name="Pladsholder til indhold 2"/>
          <p:cNvSpPr>
            <a:spLocks noGrp="1"/>
          </p:cNvSpPr>
          <p:nvPr>
            <p:ph idx="1"/>
          </p:nvPr>
        </p:nvSpPr>
        <p:spPr/>
        <p:txBody>
          <a:bodyPr/>
          <a:lstStyle/>
          <a:p>
            <a:r>
              <a:rPr lang="da-DK" dirty="0" smtClean="0"/>
              <a:t>Sæt eleverne godt ind i de krav og rammer der i denne prøve </a:t>
            </a:r>
            <a:r>
              <a:rPr lang="da-DK" sz="2400" dirty="0" smtClean="0"/>
              <a:t>(Fælles mål, prøvevejledning, tjekliste)</a:t>
            </a:r>
            <a:endParaRPr lang="da-DK" dirty="0" smtClean="0"/>
          </a:p>
          <a:p>
            <a:r>
              <a:rPr lang="da-DK" dirty="0" smtClean="0"/>
              <a:t>Tag evt. 8.klasserne med i forberedelsen og under prøven, så de oplever prøven</a:t>
            </a:r>
          </a:p>
          <a:p>
            <a:r>
              <a:rPr lang="da-DK" dirty="0" smtClean="0"/>
              <a:t>Sørg for at eleverne er opvarmet inden prøven</a:t>
            </a:r>
          </a:p>
          <a:p>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5966539"/>
            <a:ext cx="2048842" cy="679045"/>
          </a:xfrm>
          <a:prstGeom prst="rect">
            <a:avLst/>
          </a:prstGeom>
        </p:spPr>
      </p:pic>
      <p:pic>
        <p:nvPicPr>
          <p:cNvPr id="5122" name="Picture 2" descr="C:\Users\b016294\AppData\Local\Microsoft\Windows\Temporary Internet Files\Content.IE5\78RNVOP5\dialog-148815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632559"/>
            <a:ext cx="2880320" cy="204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216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016294\AppData\Local\Microsoft\Windows\Temporary Internet Files\Content.IE5\X8MF4JUV\check-1294484_640[1].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6000" contrast="34000"/>
                    </a14:imgEffect>
                  </a14:imgLayer>
                </a14:imgProps>
              </a:ext>
              <a:ext uri="{28A0092B-C50C-407E-A947-70E740481C1C}">
                <a14:useLocalDpi xmlns:a14="http://schemas.microsoft.com/office/drawing/2010/main" val="0"/>
              </a:ext>
            </a:extLst>
          </a:blip>
          <a:srcRect/>
          <a:stretch>
            <a:fillRect/>
          </a:stretch>
        </p:blipFill>
        <p:spPr bwMode="auto">
          <a:xfrm>
            <a:off x="251520" y="188640"/>
            <a:ext cx="1624232" cy="156078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a-DK" dirty="0" smtClean="0"/>
              <a:t>Tjekliste til eleverne </a:t>
            </a:r>
            <a:endParaRPr lang="da-DK" dirty="0"/>
          </a:p>
        </p:txBody>
      </p:sp>
      <p:sp>
        <p:nvSpPr>
          <p:cNvPr id="3" name="Pladsholder til indhold 2"/>
          <p:cNvSpPr>
            <a:spLocks noGrp="1"/>
          </p:cNvSpPr>
          <p:nvPr>
            <p:ph idx="1"/>
          </p:nvPr>
        </p:nvSpPr>
        <p:spPr>
          <a:xfrm>
            <a:off x="457200" y="1196752"/>
            <a:ext cx="8229600" cy="5112568"/>
          </a:xfrm>
        </p:spPr>
        <p:txBody>
          <a:bodyPr>
            <a:noAutofit/>
          </a:bodyPr>
          <a:lstStyle/>
          <a:p>
            <a:pPr>
              <a:buFont typeface="+mj-lt"/>
              <a:buAutoNum type="arabicPeriod"/>
            </a:pPr>
            <a:r>
              <a:rPr lang="da-DK" sz="1500" dirty="0" smtClean="0"/>
              <a:t>Planlæg </a:t>
            </a:r>
            <a:r>
              <a:rPr lang="da-DK" sz="1500" dirty="0"/>
              <a:t>jeres program minut for minut. Hvor skal det foregå? Hvilken rækkefølge? Hvor lang tid tager det? Hvordan kommer vi fra en aktivitet til en anden? </a:t>
            </a:r>
          </a:p>
          <a:p>
            <a:pPr lvl="0">
              <a:buFont typeface="+mj-lt"/>
              <a:buAutoNum type="arabicPeriod"/>
            </a:pPr>
            <a:r>
              <a:rPr lang="da-DK" sz="1500" dirty="0"/>
              <a:t>Vær sikker på at I bruger hele tiden! Ikke for lidt tid eller for meget tid! Øv jeres program og tag tid! </a:t>
            </a:r>
          </a:p>
          <a:p>
            <a:pPr lvl="0">
              <a:buFont typeface="+mj-lt"/>
              <a:buAutoNum type="arabicPeriod"/>
            </a:pPr>
            <a:r>
              <a:rPr lang="da-DK" sz="1500" dirty="0"/>
              <a:t>Vær sikker på at jeres program er ligeligt fordelt mellem de to indholdsområder.</a:t>
            </a:r>
          </a:p>
          <a:p>
            <a:pPr lvl="0">
              <a:buFont typeface="+mj-lt"/>
              <a:buAutoNum type="arabicPeriod"/>
            </a:pPr>
            <a:r>
              <a:rPr lang="da-DK" sz="1500" dirty="0"/>
              <a:t>Vær sikker på at jeres program viser jeres tema. At jeres øvelser, aktiviteter og spil viser jeres tema.</a:t>
            </a:r>
          </a:p>
          <a:p>
            <a:pPr lvl="0">
              <a:buFont typeface="+mj-lt"/>
              <a:buAutoNum type="arabicPeriod"/>
            </a:pPr>
            <a:r>
              <a:rPr lang="da-DK" sz="1500" dirty="0"/>
              <a:t>Forbered jeres mundtlige del, så I starter med at forklare jeres valg; hvorfor har I valgt at tage de forskellige øvelser mm med i jeres program i forhold til indholdsområder og tema. Uddyb jeres tema med teori og perspektiver. Medbring evt. en analyse, en model eller andet som I vil gennemgå.</a:t>
            </a:r>
          </a:p>
          <a:p>
            <a:pPr lvl="0">
              <a:buFont typeface="+mj-lt"/>
              <a:buAutoNum type="arabicPeriod"/>
            </a:pPr>
            <a:r>
              <a:rPr lang="da-DK" sz="1500" dirty="0"/>
              <a:t>I skal sørge for at alle får taletid.</a:t>
            </a:r>
          </a:p>
          <a:p>
            <a:pPr lvl="0">
              <a:buFont typeface="+mj-lt"/>
              <a:buAutoNum type="arabicPeriod"/>
            </a:pPr>
            <a:r>
              <a:rPr lang="da-DK" sz="1500" dirty="0"/>
              <a:t>Sørg for at teknikken virker (musik, projektor, </a:t>
            </a:r>
            <a:r>
              <a:rPr lang="da-DK" sz="1500" dirty="0" err="1"/>
              <a:t>airtrack</a:t>
            </a:r>
            <a:r>
              <a:rPr lang="da-DK" sz="1500" dirty="0"/>
              <a:t> mm.)</a:t>
            </a:r>
          </a:p>
          <a:p>
            <a:pPr lvl="0">
              <a:buFont typeface="+mj-lt"/>
              <a:buAutoNum type="arabicPeriod"/>
            </a:pPr>
            <a:r>
              <a:rPr lang="da-DK" sz="1500" dirty="0"/>
              <a:t>Sørg for at have styr på de redskaber, rekvisitter og bolde, som I skal bruge.</a:t>
            </a:r>
          </a:p>
          <a:p>
            <a:pPr lvl="0">
              <a:buFont typeface="+mj-lt"/>
              <a:buAutoNum type="arabicPeriod"/>
            </a:pPr>
            <a:r>
              <a:rPr lang="da-DK" sz="1500" dirty="0"/>
              <a:t>Få styr på jeres aftaler med hjælpere, der skal styre musikken, hjælpe med at sætte redskaber op og være kaniner i jeres program. </a:t>
            </a:r>
          </a:p>
          <a:p>
            <a:pPr lvl="0">
              <a:buFont typeface="+mj-lt"/>
              <a:buAutoNum type="arabicPeriod"/>
            </a:pPr>
            <a:r>
              <a:rPr lang="da-DK" sz="1500" dirty="0"/>
              <a:t>I skal forberede lokalerne imens de andre er til den mundtlige del af prøven.</a:t>
            </a:r>
          </a:p>
          <a:p>
            <a:pPr lvl="0">
              <a:buFont typeface="+mj-lt"/>
              <a:buAutoNum type="arabicPeriod"/>
            </a:pPr>
            <a:r>
              <a:rPr lang="da-DK" sz="1500" dirty="0"/>
              <a:t>Husk at tage smykker af, sæt håret, tag noget tøj på der skaber et hold evt. samme </a:t>
            </a:r>
            <a:r>
              <a:rPr lang="da-DK" sz="1500" dirty="0" err="1"/>
              <a:t>t-shirts</a:t>
            </a:r>
            <a:r>
              <a:rPr lang="da-DK" sz="1500" dirty="0"/>
              <a:t> eller samme farve tøj. Spyt tyggegummi ud og tag passende fodtøj på. </a:t>
            </a:r>
          </a:p>
          <a:p>
            <a:pPr lvl="0">
              <a:buFont typeface="+mj-lt"/>
              <a:buAutoNum type="arabicPeriod"/>
            </a:pPr>
            <a:r>
              <a:rPr lang="da-DK" sz="1500" dirty="0"/>
              <a:t>Tjek </a:t>
            </a:r>
            <a:r>
              <a:rPr lang="da-DK" sz="1500" dirty="0" smtClean="0"/>
              <a:t>tidsplanen, </a:t>
            </a:r>
            <a:r>
              <a:rPr lang="da-DK" sz="1500" dirty="0"/>
              <a:t>så I er klar. </a:t>
            </a:r>
          </a:p>
          <a:p>
            <a:pPr lvl="0">
              <a:buFont typeface="+mj-lt"/>
              <a:buAutoNum type="arabicPeriod"/>
            </a:pPr>
            <a:r>
              <a:rPr lang="da-DK" sz="1500" dirty="0"/>
              <a:t>Træk vejret og nyd det</a:t>
            </a:r>
            <a:r>
              <a:rPr lang="da-DK" sz="1500" dirty="0" smtClean="0"/>
              <a:t>!</a:t>
            </a:r>
            <a:endParaRPr lang="da-DK" sz="1500" dirty="0"/>
          </a:p>
        </p:txBody>
      </p:sp>
      <p:pic>
        <p:nvPicPr>
          <p:cNvPr id="4"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7214" y="5877272"/>
            <a:ext cx="2048842" cy="679045"/>
          </a:xfrm>
          <a:prstGeom prst="rect">
            <a:avLst/>
          </a:prstGeom>
        </p:spPr>
      </p:pic>
    </p:spTree>
    <p:extLst>
      <p:ext uri="{BB962C8B-B14F-4D97-AF65-F5344CB8AC3E}">
        <p14:creationId xmlns:p14="http://schemas.microsoft.com/office/powerpoint/2010/main" val="13744391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68193"/>
            <a:ext cx="8229600" cy="1143000"/>
          </a:xfrm>
        </p:spPr>
        <p:txBody>
          <a:bodyPr/>
          <a:lstStyle/>
          <a:p>
            <a:r>
              <a:rPr lang="da-DK" dirty="0" smtClean="0"/>
              <a:t>De 7 skarpe i idræt</a:t>
            </a: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0648"/>
            <a:ext cx="2048842" cy="679045"/>
          </a:xfrm>
          <a:prstGeom prst="rect">
            <a:avLst/>
          </a:prstGeom>
        </p:spPr>
      </p:pic>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43608" y="1268760"/>
            <a:ext cx="4593213" cy="483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ktangel 2"/>
          <p:cNvSpPr/>
          <p:nvPr/>
        </p:nvSpPr>
        <p:spPr>
          <a:xfrm>
            <a:off x="6156177" y="3356992"/>
            <a:ext cx="2747626" cy="1477328"/>
          </a:xfrm>
          <a:prstGeom prst="rect">
            <a:avLst/>
          </a:prstGeom>
        </p:spPr>
        <p:txBody>
          <a:bodyPr wrap="square">
            <a:spAutoFit/>
          </a:bodyPr>
          <a:lstStyle/>
          <a:p>
            <a:r>
              <a:rPr lang="da-DK" dirty="0">
                <a:hlinkClick r:id="rId5"/>
              </a:rPr>
              <a:t>https://</a:t>
            </a:r>
            <a:r>
              <a:rPr lang="da-DK" dirty="0" smtClean="0">
                <a:hlinkClick r:id="rId5"/>
              </a:rPr>
              <a:t>www.uvm.dk/folkeskolen/folkeskolens-proever/forberedelse/syv-skarpe-til-laereren</a:t>
            </a:r>
            <a:endParaRPr lang="da-DK" dirty="0" smtClean="0"/>
          </a:p>
          <a:p>
            <a:endParaRPr lang="da-DK" dirty="0"/>
          </a:p>
        </p:txBody>
      </p:sp>
    </p:spTree>
    <p:extLst>
      <p:ext uri="{BB962C8B-B14F-4D97-AF65-F5344CB8AC3E}">
        <p14:creationId xmlns:p14="http://schemas.microsoft.com/office/powerpoint/2010/main" val="7866672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75040" cy="1143000"/>
          </a:xfrm>
        </p:spPr>
        <p:txBody>
          <a:bodyPr>
            <a:normAutofit fontScale="90000"/>
          </a:bodyPr>
          <a:lstStyle/>
          <a:p>
            <a:r>
              <a:rPr lang="da-DK" dirty="0" smtClean="0"/>
              <a:t>Bekendtgørelse og vejledning til prøven i idræt</a:t>
            </a:r>
            <a:endParaRPr lang="da-DK" dirty="0"/>
          </a:p>
        </p:txBody>
      </p:sp>
      <p:sp>
        <p:nvSpPr>
          <p:cNvPr id="3" name="Pladsholder til indhold 2"/>
          <p:cNvSpPr>
            <a:spLocks noGrp="1"/>
          </p:cNvSpPr>
          <p:nvPr>
            <p:ph idx="1"/>
          </p:nvPr>
        </p:nvSpPr>
        <p:spPr>
          <a:xfrm>
            <a:off x="457200" y="1988840"/>
            <a:ext cx="8229600" cy="4137323"/>
          </a:xfrm>
        </p:spPr>
        <p:txBody>
          <a:bodyPr/>
          <a:lstStyle/>
          <a:p>
            <a:r>
              <a:rPr lang="da-DK" sz="2400" dirty="0">
                <a:hlinkClick r:id="rId3"/>
              </a:rPr>
              <a:t>http://</a:t>
            </a:r>
            <a:r>
              <a:rPr lang="da-DK" sz="2400" dirty="0" smtClean="0">
                <a:hlinkClick r:id="rId3"/>
              </a:rPr>
              <a:t>www.uvm.dk/Uddannelser/Folkeskolen/Folkeskolens-proever/Forberedelse/Proevevejledninger</a:t>
            </a:r>
            <a:endParaRPr lang="da-DK" sz="2400" dirty="0" smtClean="0"/>
          </a:p>
          <a:p>
            <a:pPr marL="0" indent="0">
              <a:buNone/>
            </a:pPr>
            <a:endParaRPr lang="da-DK" dirty="0"/>
          </a:p>
        </p:txBody>
      </p:sp>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7" name="Bille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5782883"/>
            <a:ext cx="2602979" cy="862702"/>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222883"/>
            <a:ext cx="3461568" cy="175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3271" y="3356991"/>
            <a:ext cx="4437842" cy="2939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796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6478588" cy="1143000"/>
          </a:xfrm>
        </p:spPr>
        <p:txBody>
          <a:bodyPr>
            <a:normAutofit fontScale="90000"/>
          </a:bodyPr>
          <a:lstStyle/>
          <a:p>
            <a:r>
              <a:rPr lang="da-DK" dirty="0" smtClean="0"/>
              <a:t>Spørgsmål</a:t>
            </a:r>
            <a:br>
              <a:rPr lang="da-DK" dirty="0" smtClean="0"/>
            </a:br>
            <a:r>
              <a:rPr lang="da-DK" dirty="0" smtClean="0"/>
              <a:t> </a:t>
            </a:r>
            <a:endParaRPr lang="da-DK" dirty="0"/>
          </a:p>
        </p:txBody>
      </p:sp>
      <p:pic>
        <p:nvPicPr>
          <p:cNvPr id="9" name="Pladsholder til indhold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35896" y="2276872"/>
            <a:ext cx="1514475" cy="3019425"/>
          </a:xfrm>
        </p:spPr>
      </p:pic>
      <p:pic>
        <p:nvPicPr>
          <p:cNvPr id="4"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073074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6478588" cy="1143000"/>
          </a:xfrm>
        </p:spPr>
        <p:txBody>
          <a:bodyPr/>
          <a:lstStyle/>
          <a:p>
            <a:r>
              <a:rPr lang="da-DK" smtClean="0"/>
              <a:t>Fagformål</a:t>
            </a:r>
            <a:endParaRPr lang="da-DK" dirty="0"/>
          </a:p>
        </p:txBody>
      </p:sp>
      <p:sp>
        <p:nvSpPr>
          <p:cNvPr id="3" name="Pladsholder til indhold 2"/>
          <p:cNvSpPr>
            <a:spLocks noGrp="1"/>
          </p:cNvSpPr>
          <p:nvPr>
            <p:ph idx="1"/>
          </p:nvPr>
        </p:nvSpPr>
        <p:spPr>
          <a:xfrm>
            <a:off x="611560" y="1412776"/>
            <a:ext cx="7488832" cy="4320480"/>
          </a:xfrm>
          <a:solidFill>
            <a:schemeClr val="accent1">
              <a:lumMod val="20000"/>
              <a:lumOff val="80000"/>
            </a:schemeClr>
          </a:solidFill>
        </p:spPr>
        <p:txBody>
          <a:bodyPr>
            <a:normAutofit fontScale="62500" lnSpcReduction="20000"/>
          </a:bodyPr>
          <a:lstStyle/>
          <a:p>
            <a:pPr marL="0" indent="0">
              <a:lnSpc>
                <a:spcPct val="100000"/>
              </a:lnSpc>
              <a:buNone/>
            </a:pPr>
            <a:r>
              <a:rPr lang="da-DK" dirty="0" smtClean="0"/>
              <a:t>Eleverne skal i faget idræt udvikle kropslige, idrætslige, sociale og personlige kompetencer. Eleverne skal opnå kendskab til alsidig idrætskultur og udvikle lyst til bevægelse. Idrætsfaget skal give eleverne erfaring med og indsigt i idrættens betydning for sundhed og trivsel samt i samspillet mellem samfund og idrætskultur.</a:t>
            </a:r>
          </a:p>
          <a:p>
            <a:pPr marL="0" indent="0">
              <a:lnSpc>
                <a:spcPct val="100000"/>
              </a:lnSpc>
              <a:buNone/>
            </a:pPr>
            <a:endParaRPr lang="da-DK" dirty="0" smtClean="0"/>
          </a:p>
          <a:p>
            <a:pPr marL="0" indent="0">
              <a:lnSpc>
                <a:spcPct val="100000"/>
              </a:lnSpc>
              <a:buNone/>
            </a:pPr>
            <a:r>
              <a:rPr lang="da-DK" dirty="0" smtClean="0"/>
              <a:t>Stk. 2. Eleverne skal gennem alsidig idrætspraksis have mulighed for at opleve glæde ved og lyst til at udøve idræt og udvikle forudsætninger for at forstå betydningen af livslang fysisk udfoldelse i samspil med natur, kultur og det samfund og den verden, de er en del af. Eleverne skal opnå indsigt i og få erfaringer med vilkår for sundhed og kropskultur.</a:t>
            </a:r>
          </a:p>
          <a:p>
            <a:pPr marL="0" indent="0">
              <a:lnSpc>
                <a:spcPct val="100000"/>
              </a:lnSpc>
              <a:buNone/>
            </a:pPr>
            <a:endParaRPr lang="da-DK" dirty="0" smtClean="0"/>
          </a:p>
          <a:p>
            <a:pPr marL="0" indent="0">
              <a:lnSpc>
                <a:spcPct val="100000"/>
              </a:lnSpc>
              <a:buNone/>
            </a:pPr>
            <a:r>
              <a:rPr lang="da-DK" dirty="0" smtClean="0"/>
              <a:t>Stk. 3. I faget idræt skal eleverne udvikle forudsætninger for at tage ansvar for sig selv og indgå i et forpligtende fællesskab.</a:t>
            </a:r>
          </a:p>
          <a:p>
            <a:pPr>
              <a:lnSpc>
                <a:spcPct val="100000"/>
              </a:lnSpc>
            </a:pPr>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05372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5861" y="260648"/>
            <a:ext cx="6608387" cy="1080120"/>
          </a:xfrm>
        </p:spPr>
        <p:txBody>
          <a:bodyPr>
            <a:normAutofit/>
          </a:bodyPr>
          <a:lstStyle/>
          <a:p>
            <a:r>
              <a:rPr lang="da-DK" dirty="0" smtClean="0"/>
              <a:t>Fælles mål</a:t>
            </a:r>
            <a:endParaRPr lang="da-DK" dirty="0"/>
          </a:p>
        </p:txBody>
      </p:sp>
      <p:sp>
        <p:nvSpPr>
          <p:cNvPr id="5" name="Pladsholder til indhold 4"/>
          <p:cNvSpPr>
            <a:spLocks noGrp="1"/>
          </p:cNvSpPr>
          <p:nvPr>
            <p:ph idx="1"/>
          </p:nvPr>
        </p:nvSpPr>
        <p:spPr>
          <a:xfrm>
            <a:off x="467544" y="1628800"/>
            <a:ext cx="8277225" cy="4392488"/>
          </a:xfrm>
        </p:spPr>
        <p:txBody>
          <a:bodyPr>
            <a:normAutofit/>
          </a:bodyPr>
          <a:lstStyle/>
          <a:p>
            <a:pPr marL="0" indent="0">
              <a:lnSpc>
                <a:spcPct val="100000"/>
              </a:lnSpc>
              <a:buNone/>
            </a:pPr>
            <a:endParaRPr lang="da-DK" sz="2800" dirty="0"/>
          </a:p>
          <a:p>
            <a:pPr>
              <a:lnSpc>
                <a:spcPct val="100000"/>
              </a:lnSpc>
            </a:pPr>
            <a:endParaRPr lang="da-DK" sz="2800" dirty="0" smtClean="0"/>
          </a:p>
          <a:p>
            <a:pPr>
              <a:lnSpc>
                <a:spcPct val="100000"/>
              </a:lnSpc>
            </a:pPr>
            <a:endParaRPr lang="da-DK" sz="2800" dirty="0" smtClean="0"/>
          </a:p>
          <a:p>
            <a:pPr>
              <a:lnSpc>
                <a:spcPct val="100000"/>
              </a:lnSpc>
            </a:pPr>
            <a:endParaRPr lang="da-DK" sz="2800" dirty="0" smtClean="0"/>
          </a:p>
          <a:p>
            <a:pPr marL="0" indent="0">
              <a:lnSpc>
                <a:spcPct val="100000"/>
              </a:lnSpc>
              <a:buNone/>
            </a:pPr>
            <a:endParaRPr lang="da-DK" sz="2800" dirty="0" smtClean="0"/>
          </a:p>
          <a:p>
            <a:pPr marL="461963" lvl="1" indent="0">
              <a:buNone/>
            </a:pPr>
            <a:endParaRPr lang="da-DK" dirty="0"/>
          </a:p>
          <a:p>
            <a:pPr marL="461963" lvl="1" indent="0">
              <a:buNone/>
            </a:pPr>
            <a:endParaRPr lang="da-DK" dirty="0" smtClean="0"/>
          </a:p>
          <a:p>
            <a:pPr lvl="1"/>
            <a:endParaRPr lang="da-DK"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412775"/>
            <a:ext cx="8328219" cy="425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6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6478588" cy="1143000"/>
          </a:xfrm>
        </p:spPr>
        <p:txBody>
          <a:bodyPr/>
          <a:lstStyle/>
          <a:p>
            <a:r>
              <a:rPr lang="da-DK" dirty="0" smtClean="0"/>
              <a:t>Læseplan 4. trinforløb</a:t>
            </a:r>
            <a:endParaRPr lang="da-DK"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562927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262079"/>
            <a:ext cx="2635527" cy="305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Bille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6021287"/>
            <a:ext cx="2602979" cy="643333"/>
          </a:xfrm>
          <a:prstGeom prst="rect">
            <a:avLst/>
          </a:prstGeom>
        </p:spPr>
      </p:pic>
    </p:spTree>
    <p:extLst>
      <p:ext uri="{BB962C8B-B14F-4D97-AF65-F5344CB8AC3E}">
        <p14:creationId xmlns:p14="http://schemas.microsoft.com/office/powerpoint/2010/main" val="2961615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74" y="2885968"/>
            <a:ext cx="4785306" cy="3351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74638"/>
            <a:ext cx="6275040" cy="1143000"/>
          </a:xfrm>
        </p:spPr>
        <p:txBody>
          <a:bodyPr>
            <a:normAutofit fontScale="90000"/>
          </a:bodyPr>
          <a:lstStyle/>
          <a:p>
            <a:r>
              <a:rPr lang="da-DK" dirty="0" smtClean="0"/>
              <a:t>Bekendtgørelse og vejledning til prøven i idræt</a:t>
            </a:r>
            <a:endParaRPr lang="da-DK" dirty="0"/>
          </a:p>
        </p:txBody>
      </p:sp>
      <p:sp>
        <p:nvSpPr>
          <p:cNvPr id="3" name="Pladsholder til indhold 2"/>
          <p:cNvSpPr>
            <a:spLocks noGrp="1"/>
          </p:cNvSpPr>
          <p:nvPr>
            <p:ph idx="1"/>
          </p:nvPr>
        </p:nvSpPr>
        <p:spPr>
          <a:xfrm>
            <a:off x="457200" y="1988840"/>
            <a:ext cx="8229600" cy="4137323"/>
          </a:xfrm>
        </p:spPr>
        <p:txBody>
          <a:bodyPr/>
          <a:lstStyle/>
          <a:p>
            <a:pPr marL="0" indent="0">
              <a:buNone/>
            </a:pPr>
            <a:r>
              <a:rPr lang="da-DK" sz="2800" dirty="0">
                <a:hlinkClick r:id="rId4"/>
              </a:rPr>
              <a:t>http://</a:t>
            </a:r>
            <a:r>
              <a:rPr lang="da-DK" sz="2800" dirty="0" smtClean="0">
                <a:hlinkClick r:id="rId4"/>
              </a:rPr>
              <a:t>www.uvm.dk/folkeskolen/folkeskolens-proever</a:t>
            </a:r>
            <a:endParaRPr lang="da-DK" sz="2800" dirty="0" smtClean="0"/>
          </a:p>
          <a:p>
            <a:pPr marL="0" indent="0">
              <a:buNone/>
            </a:pPr>
            <a:endParaRPr lang="da-DK" dirty="0"/>
          </a:p>
        </p:txBody>
      </p:sp>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7" name="Billed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824" y="5733256"/>
            <a:ext cx="2602979" cy="862702"/>
          </a:xfrm>
          <a:prstGeom prst="rect">
            <a:avLst/>
          </a:prstGeom>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5472" y="3222883"/>
            <a:ext cx="3461568" cy="175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5473" y="4765449"/>
            <a:ext cx="3461568" cy="71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806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523306"/>
            <a:ext cx="6478588" cy="1143000"/>
          </a:xfrm>
        </p:spPr>
        <p:txBody>
          <a:bodyPr>
            <a:normAutofit fontScale="90000"/>
          </a:bodyPr>
          <a:lstStyle/>
          <a:p>
            <a:pPr algn="l"/>
            <a:r>
              <a:rPr lang="da-DK" dirty="0" smtClean="0"/>
              <a:t>Bekendtgørelsesændringer</a:t>
            </a:r>
            <a:br>
              <a:rPr lang="da-DK" dirty="0" smtClean="0"/>
            </a:br>
            <a:r>
              <a:rPr lang="da-DK" sz="2700" b="1" dirty="0" smtClean="0"/>
              <a:t>Der </a:t>
            </a:r>
            <a:r>
              <a:rPr lang="da-DK" sz="2700" b="1" dirty="0"/>
              <a:t>er INGEN ændringer i bekendtgørelsen</a:t>
            </a:r>
            <a:r>
              <a:rPr lang="da-DK" b="1" dirty="0"/>
              <a:t/>
            </a:r>
            <a:br>
              <a:rPr lang="da-DK" b="1" dirty="0"/>
            </a:br>
            <a:endParaRPr lang="da-DK" dirty="0"/>
          </a:p>
        </p:txBody>
      </p:sp>
      <p:sp>
        <p:nvSpPr>
          <p:cNvPr id="5" name="Rektangel 4"/>
          <p:cNvSpPr/>
          <p:nvPr/>
        </p:nvSpPr>
        <p:spPr>
          <a:xfrm>
            <a:off x="343944" y="1484784"/>
            <a:ext cx="8158215" cy="4462760"/>
          </a:xfrm>
          <a:prstGeom prst="rect">
            <a:avLst/>
          </a:prstGeom>
          <a:ln>
            <a:noFill/>
          </a:ln>
        </p:spPr>
        <p:txBody>
          <a:bodyPr wrap="square">
            <a:spAutoFit/>
          </a:bodyPr>
          <a:lstStyle/>
          <a:p>
            <a:pPr>
              <a:lnSpc>
                <a:spcPct val="100000"/>
              </a:lnSpc>
            </a:pPr>
            <a:endParaRPr lang="da-DK" sz="2000" dirty="0" smtClean="0"/>
          </a:p>
          <a:p>
            <a:pPr>
              <a:lnSpc>
                <a:spcPct val="100000"/>
              </a:lnSpc>
            </a:pPr>
            <a:r>
              <a:rPr lang="da-DK" sz="4000" dirty="0" smtClean="0">
                <a:latin typeface="+mj-lt"/>
              </a:rPr>
              <a:t>Uddybning i vejledningen</a:t>
            </a:r>
          </a:p>
          <a:p>
            <a:endParaRPr lang="da-DK" sz="2000" b="1" dirty="0" smtClean="0"/>
          </a:p>
          <a:p>
            <a:r>
              <a:rPr lang="da-DK" sz="2000" b="1" dirty="0" smtClean="0"/>
              <a:t>Selvdefineret </a:t>
            </a:r>
            <a:r>
              <a:rPr lang="da-DK" sz="2000" b="1" dirty="0"/>
              <a:t>tema </a:t>
            </a:r>
          </a:p>
          <a:p>
            <a:r>
              <a:rPr lang="da-DK" sz="2000" dirty="0"/>
              <a:t>Vælger eleverne et selvdefineret tema, er det deres opgave i samråd med læreren at opgive tekster i forhold til det selvvalgte tema. Dette skal forstås således, </a:t>
            </a:r>
            <a:r>
              <a:rPr lang="da-DK" sz="2000" b="1" dirty="0">
                <a:solidFill>
                  <a:srgbClr val="FF0000"/>
                </a:solidFill>
              </a:rPr>
              <a:t>at gruppen skal vælge en til to tekster inden for deres selvvalgte tema og erstatte samt kombinere det med et eller flere af de andre temaer. </a:t>
            </a:r>
            <a:r>
              <a:rPr lang="da-DK" sz="2000" dirty="0"/>
              <a:t>Deres samlede tekstopgivelse skal ende på 15-20 sider ligeligt fordelt mellem selvvalgt tema og andre temaer samt idræts-faglige tekster. Disse tekster påføres elevernes disposition, og skal også være tilgængelige for censor.</a:t>
            </a:r>
          </a:p>
          <a:p>
            <a:pPr>
              <a:lnSpc>
                <a:spcPct val="100000"/>
              </a:lnSpc>
            </a:pPr>
            <a:endParaRPr lang="da-DK" sz="2000" dirty="0"/>
          </a:p>
          <a:p>
            <a:pPr>
              <a:lnSpc>
                <a:spcPct val="100000"/>
              </a:lnSpc>
            </a:pPr>
            <a:endParaRPr lang="da-DK" sz="2000" dirty="0" smtClean="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745" y="8175"/>
            <a:ext cx="1861058" cy="972553"/>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677" y="5949280"/>
            <a:ext cx="2537323" cy="840942"/>
          </a:xfrm>
          <a:prstGeom prst="rect">
            <a:avLst/>
          </a:prstGeom>
        </p:spPr>
      </p:pic>
      <p:pic>
        <p:nvPicPr>
          <p:cNvPr id="3" name="Billed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1389681"/>
            <a:ext cx="1872208" cy="910286"/>
          </a:xfrm>
          <a:prstGeom prst="rect">
            <a:avLst/>
          </a:prstGeom>
        </p:spPr>
      </p:pic>
    </p:spTree>
    <p:extLst>
      <p:ext uri="{BB962C8B-B14F-4D97-AF65-F5344CB8AC3E}">
        <p14:creationId xmlns:p14="http://schemas.microsoft.com/office/powerpoint/2010/main" val="3630596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2650</TotalTime>
  <Words>2702</Words>
  <Application>Microsoft Office PowerPoint</Application>
  <PresentationFormat>Skærmshow (4:3)</PresentationFormat>
  <Paragraphs>346</Paragraphs>
  <Slides>46</Slides>
  <Notes>39</Notes>
  <HiddenSlides>0</HiddenSlides>
  <MMClips>0</MMClips>
  <ScaleCrop>false</ScaleCrop>
  <HeadingPairs>
    <vt:vector size="4" baseType="variant">
      <vt:variant>
        <vt:lpstr>Tema</vt:lpstr>
      </vt:variant>
      <vt:variant>
        <vt:i4>1</vt:i4>
      </vt:variant>
      <vt:variant>
        <vt:lpstr>Diastitler</vt:lpstr>
      </vt:variant>
      <vt:variant>
        <vt:i4>46</vt:i4>
      </vt:variant>
    </vt:vector>
  </HeadingPairs>
  <TitlesOfParts>
    <vt:vector size="47" baseType="lpstr">
      <vt:lpstr>Kontortema</vt:lpstr>
      <vt:lpstr>PowerPoint-præsentation</vt:lpstr>
      <vt:lpstr>Program</vt:lpstr>
      <vt:lpstr>Mål med webinar</vt:lpstr>
      <vt:lpstr>Baggrund for prøven</vt:lpstr>
      <vt:lpstr>Fagformål</vt:lpstr>
      <vt:lpstr>Fælles mål</vt:lpstr>
      <vt:lpstr>Læseplan 4. trinforløb</vt:lpstr>
      <vt:lpstr>Bekendtgørelse og vejledning til prøven i idræt</vt:lpstr>
      <vt:lpstr>Bekendtgørelsesændringer Der er INGEN ændringer i bekendtgørelsen </vt:lpstr>
      <vt:lpstr>Uddybning i vejledningen </vt:lpstr>
      <vt:lpstr>I idræt prøves eleverne i: </vt:lpstr>
      <vt:lpstr>Prøvens signalement</vt:lpstr>
      <vt:lpstr>Prøveforløbet – trin for trin</vt:lpstr>
      <vt:lpstr>  Før den 1.april</vt:lpstr>
      <vt:lpstr>Grupper </vt:lpstr>
      <vt:lpstr>Tema</vt:lpstr>
      <vt:lpstr>  Lodtrækning af indholdsområder</vt:lpstr>
      <vt:lpstr>Indholdsområderne</vt:lpstr>
      <vt:lpstr>Temavalg</vt:lpstr>
      <vt:lpstr>Vejledning</vt:lpstr>
      <vt:lpstr>Undervisningsbeskrivelse</vt:lpstr>
      <vt:lpstr>Tekstopgivelse</vt:lpstr>
      <vt:lpstr>Tekstopgivelse</vt:lpstr>
      <vt:lpstr>Disposition</vt:lpstr>
      <vt:lpstr>Indhold i disposition</vt:lpstr>
      <vt:lpstr>Eksempel på en disposition</vt:lpstr>
      <vt:lpstr>Offentliggørelse af udtræk</vt:lpstr>
      <vt:lpstr>Tidsplan</vt:lpstr>
      <vt:lpstr>Censor</vt:lpstr>
      <vt:lpstr>Sygdom og skader</vt:lpstr>
      <vt:lpstr>Prøve på særlige vilkår</vt:lpstr>
      <vt:lpstr>Særlige vilkår…hvordan?</vt:lpstr>
      <vt:lpstr>Eksaminationen</vt:lpstr>
      <vt:lpstr>Prøvens praktiske del</vt:lpstr>
      <vt:lpstr>Sikkerhed</vt:lpstr>
      <vt:lpstr>Prøvens mundtlige del</vt:lpstr>
      <vt:lpstr>Vurderingskriterier </vt:lpstr>
      <vt:lpstr>Vejledende karakterbeskrivelser</vt:lpstr>
      <vt:lpstr>Vejledende karakterbeskrivelser</vt:lpstr>
      <vt:lpstr>Hjælpemidler til vurdering</vt:lpstr>
      <vt:lpstr>Eleverne prøves i:</vt:lpstr>
      <vt:lpstr>Gode råd og fif!</vt:lpstr>
      <vt:lpstr>Tjekliste til eleverne </vt:lpstr>
      <vt:lpstr>De 7 skarpe i idræt</vt:lpstr>
      <vt:lpstr>Bekendtgørelse og vejledning til prøven i idræt</vt:lpstr>
      <vt:lpstr>Spørgsmål  </vt:lpstr>
    </vt:vector>
  </TitlesOfParts>
  <Company>Statens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Camilla Daugaard Andersen</dc:creator>
  <cp:lastModifiedBy>Undervisningsministeriet</cp:lastModifiedBy>
  <cp:revision>55</cp:revision>
  <cp:lastPrinted>2017-03-27T06:29:28Z</cp:lastPrinted>
  <dcterms:created xsi:type="dcterms:W3CDTF">2017-03-25T10:34:55Z</dcterms:created>
  <dcterms:modified xsi:type="dcterms:W3CDTF">2019-03-26T12:21:34Z</dcterms:modified>
</cp:coreProperties>
</file>