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8" r:id="rId3"/>
  </p:sldMasterIdLst>
  <p:notesMasterIdLst>
    <p:notesMasterId r:id="rId11"/>
  </p:notesMasterIdLst>
  <p:handoutMasterIdLst>
    <p:handoutMasterId r:id="rId12"/>
  </p:handoutMasterIdLst>
  <p:sldIdLst>
    <p:sldId id="280" r:id="rId4"/>
    <p:sldId id="281" r:id="rId5"/>
    <p:sldId id="282" r:id="rId6"/>
    <p:sldId id="284" r:id="rId7"/>
    <p:sldId id="283" r:id="rId8"/>
    <p:sldId id="286" r:id="rId9"/>
    <p:sldId id="285" r:id="rId10"/>
  </p:sldIdLst>
  <p:sldSz cx="9144000" cy="6858000" type="screen4x3"/>
  <p:notesSz cx="6805613" cy="9944100"/>
  <p:defaultTextStyle>
    <a:defPPr>
      <a:defRPr lang="en-GB"/>
    </a:defPPr>
    <a:lvl1pPr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8C"/>
    <a:srgbClr val="387C73"/>
    <a:srgbClr val="DFD67F"/>
    <a:srgbClr val="BB8EBE"/>
    <a:srgbClr val="C0AE00"/>
    <a:srgbClr val="DB0962"/>
    <a:srgbClr val="781D7E"/>
    <a:srgbClr val="EBB7CE"/>
    <a:srgbClr val="537B8D"/>
    <a:srgbClr val="B6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llemlayout 1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 autoAdjust="0"/>
    <p:restoredTop sz="99860" autoAdjust="0"/>
  </p:normalViewPr>
  <p:slideViewPr>
    <p:cSldViewPr snapToGrid="0">
      <p:cViewPr>
        <p:scale>
          <a:sx n="70" d="100"/>
          <a:sy n="70" d="100"/>
        </p:scale>
        <p:origin x="-1734" y="-180"/>
      </p:cViewPr>
      <p:guideLst>
        <p:guide orient="horz" pos="3669"/>
        <p:guide orient="horz" pos="1570"/>
        <p:guide pos="272"/>
        <p:guide pos="5488"/>
        <p:guide pos="2925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198" y="-9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fld id="{C2C03116-8872-4E4E-BD71-D868663E543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5818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fld id="{3477FD34-E586-4161-AD40-242107BE347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769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239E1E-A7D9-4938-8B24-7F52D34C5BF4}" type="slidenum">
              <a:rPr lang="da-DK"/>
              <a:pPr/>
              <a:t>1</a:t>
            </a:fld>
            <a:endParaRPr lang="da-DK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Titeldias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w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64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2000" y="1984"/>
            <a:ext cx="2289173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169B18-E05A-4488-B150-256224CBF92E}" type="datetime1">
              <a:rPr lang="da-DK" smtClean="0"/>
              <a:pPr/>
              <a:t>10-05-2017</a:t>
            </a:fld>
            <a:endParaRPr lang="da-DK" dirty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7A5F1A53-158C-4308-AA0B-FD5167706E0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1803"/>
            <a:ext cx="1524987" cy="71482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BF73F8-ECA4-4407-9D49-35DF28F4E9A8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3B4CD52-7A29-4944-8378-6480FEB53E3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1F27E-0DAB-4620-830E-EFDF53F0F786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86EF68-1F3A-43E0-BC66-0BE045D4EF4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277938"/>
            <a:ext cx="6478588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7088188" y="6273800"/>
            <a:ext cx="1619250" cy="179388"/>
          </a:xfrm>
        </p:spPr>
        <p:txBody>
          <a:bodyPr/>
          <a:lstStyle>
            <a:lvl1pPr>
              <a:defRPr/>
            </a:lvl1pPr>
          </a:lstStyle>
          <a:p>
            <a:fld id="{7460FA88-9E25-4C7A-A14B-7CC06B193AC8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31800" y="6269038"/>
            <a:ext cx="6405563" cy="36036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088188" y="6451600"/>
            <a:ext cx="1619250" cy="179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7B4D9DB-C683-4404-AB72-14F49DD23DC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7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3000" y="1191"/>
            <a:ext cx="2289173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24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87C7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14DF3F-3799-47AA-8BB9-4EFDF3068CA9}" type="datetime1">
              <a:rPr lang="da-DK" smtClean="0"/>
              <a:pPr/>
              <a:t>10-05-2017</a:t>
            </a:fld>
            <a:endParaRPr lang="da-DK" dirty="0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E01691CB-F753-4461-AA75-D6C648399BB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250" name="Line 10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260" name="Text Box 20"/>
          <p:cNvSpPr txBox="1">
            <a:spLocks noChangeArrowheads="1"/>
          </p:cNvSpPr>
          <p:nvPr userDrawn="1"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887" y="44624"/>
            <a:ext cx="1462585" cy="685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12DCD-F417-4971-802A-42302414E5F8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2C42C3-3470-45EA-8B0F-CC852A878CB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08AC6-033C-49B6-85D5-4DDBB9AD92F5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AF5E1CD-9D90-4AC0-8140-31BA88502A1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20588-5B45-4B79-947A-26321143F3B1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C2903C57-6E5E-4D7B-90C7-025725CA544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493A1-0CCF-484F-815E-1F0F9D5C51B4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154E56A-BBF5-4FC7-92FD-D5365D995A0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88E13-CE23-4AB4-A688-29E7AC518132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6E2326D4-3541-4F3E-B2FA-877C54023CF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2DED4-6B01-4946-9A1B-F06A15022717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9BBC279-4C46-4E89-A672-338B53F364D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083C6-A688-493F-8404-B7691D6B9763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422BA6A-2CEF-46ED-93BA-979740AEA7F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9BC93-9951-465A-90E8-2A53DEAF89A8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460195D-6314-41AD-905E-BDE94518C70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F0B17-94C1-4C0B-903C-D3CAAE7E5952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A5582695-96D7-48A9-A8A3-2A8C8DF1577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0422E-5069-4DD3-9CC3-4B595F22B3EE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09D6BDCA-27CB-4703-9ACF-255A6E3D346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0555F-784E-4FCB-A4A0-F743C5BF9963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1A8F0201-F869-4112-8274-66A3B7538C8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64" name="Picture 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3000" y="2778"/>
            <a:ext cx="2289173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36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33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3B2D03-09AD-4552-9B4D-4A1A2FE67D86}" type="datetime1">
              <a:rPr lang="da-DK" smtClean="0"/>
              <a:pPr/>
              <a:t>10-05-2017</a:t>
            </a:fld>
            <a:endParaRPr lang="da-DK" dirty="0"/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E9B8DCBD-6236-46DA-A357-826287BF38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83656" name="Line 8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3658" name="Line 10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3666" name="Text Box 18"/>
          <p:cNvSpPr txBox="1">
            <a:spLocks noChangeArrowheads="1"/>
          </p:cNvSpPr>
          <p:nvPr userDrawn="1"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16632"/>
            <a:ext cx="1524987" cy="71482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0FC7E-358E-44EF-9BA0-579B5BCB41E8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135AF10D-5340-4097-B210-F2DF6053A0C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A8E22-CA0E-4636-BD69-728FCFC7740E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EBE1F50-F4DD-41A5-BAE5-DD9410CAC18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1E055F-0446-441F-975A-022364B4C495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8C68398-BDE6-46DE-A7D4-2606E31775C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4F3D86-40C1-4129-AE39-6D4804482A2D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2B3A478-A599-49FE-8CFE-D7FE90E1826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0BCFAA-3E12-4F43-8523-C85481A543AA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86F4B36-E4ED-4253-ACB7-B6F23E283B6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86520-C038-47A1-BF90-D5A04B4B2711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9D0BF61-90BF-462F-8D82-9B73BFE44C9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1F8FDD-631B-4540-AE8B-E40EEBAFBC43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CC56E9A-9749-44EF-99FE-FEFAEEB33AD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DB27C-312F-4395-A2F9-0D77B4F760C0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C946D484-2F13-42AB-BA77-21A9917CFBC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F84C2-2FD9-4A0F-9BF3-E7115611B27F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F18B861-7938-41AA-B5DA-6BC32F836EB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CFD0D-8FF4-483A-8A15-D0E312037495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D9B6EA8E-7CC9-4E13-984D-E867D282773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9C6A5A-A482-4C40-8122-E355C1746A90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67706841-8E88-4028-A690-F598B34A084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8456E-DABE-4717-8E50-8F57F187DB29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EF332FB-5757-444A-9F9F-66D8FEE366D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A3F33-0BE1-421B-B608-17A2E15E1E79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D54D211-F678-43B6-83F6-F8C70CC00FA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D8BA9-577D-4C8D-ACBE-D3F5998F5923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78DE6C9-77CF-433F-BC46-CEDBD19E5A4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C1CB3-3A52-42AD-BF39-3F9713E7E21A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F7DAAAA-420D-45C0-A854-DBF4A5AAD18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0B9C5-7140-4718-BA3D-C2C1F8A4E754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72A66ECC-3CFD-46A1-B999-73BB2E67FA5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6880D-091F-48D5-8D20-2F837618AB84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531CB46-F7F5-4EC4-963C-0FB665528D5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A9BCD095-9531-4652-A89C-A024EBF21B54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FEBB29CA-93C0-46BF-904E-F095A899BB4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61159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1161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1162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1165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261166" name="Picture 14" descr="fke3b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1170" name="Text Box 50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1803"/>
            <a:ext cx="1524987" cy="7148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90" r:id="rId12"/>
  </p:sldLayoutIdLst>
  <p:hf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eaLnBrk="1" fontAlgn="base" hangingPunct="1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eaLnBrk="1" fontAlgn="base" hangingPunct="1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53" name="Text Box 37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BC352298-C315-4BBD-A548-970C226952D9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0209D388-D3E6-4818-9633-399850AEFA2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5226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grpSp>
        <p:nvGrpSpPr>
          <p:cNvPr id="265242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5244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5245" name="Picture 1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5248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265249" name="Picture 14" descr="fke3b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5257" name="Text Box 41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1803"/>
            <a:ext cx="1524987" cy="7148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fontAlgn="base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fontAlgn="base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fontAlgn="base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fontAlgn="base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B601E54E-EE4F-468E-8EC5-14AA3F89A0C4}" type="datetime1">
              <a:rPr lang="da-DK"/>
              <a:pPr/>
              <a:t>10-05-2017</a:t>
            </a:fld>
            <a:endParaRPr lang="da-DK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C01D196F-7E18-49E4-B0E2-F9AB1FD569FD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82632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2633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2634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2664" name="Text Box 40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82665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82667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82668" name="Picture 1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82671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282672" name="Picture 14" descr="fke3b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82676" name="Text Box 52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91803"/>
            <a:ext cx="1524987" cy="7148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fontAlgn="base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fontAlgn="base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fontAlgn="base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fontAlgn="base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1847" y="1708220"/>
            <a:ext cx="6478588" cy="1707505"/>
          </a:xfrm>
        </p:spPr>
        <p:txBody>
          <a:bodyPr/>
          <a:lstStyle/>
          <a:p>
            <a:r>
              <a:rPr lang="da-DK" sz="5400" b="0" dirty="0" smtClean="0"/>
              <a:t>Tro på dig selv</a:t>
            </a:r>
            <a:r>
              <a:rPr lang="da-DK" sz="3200" dirty="0" smtClean="0"/>
              <a:t/>
            </a:r>
            <a:br>
              <a:rPr lang="da-DK" sz="3200" dirty="0" smtClean="0"/>
            </a:br>
            <a:r>
              <a:rPr lang="da-DK" sz="3200" dirty="0" smtClean="0"/>
              <a:t>- det gør vi</a:t>
            </a:r>
            <a:r>
              <a:rPr lang="da-DK" sz="3200" dirty="0"/>
              <a:t/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1703" y="5717511"/>
            <a:ext cx="6478588" cy="365963"/>
          </a:xfrm>
        </p:spPr>
        <p:txBody>
          <a:bodyPr/>
          <a:lstStyle/>
          <a:p>
            <a:r>
              <a:rPr lang="da-DK" sz="1600" dirty="0" smtClean="0"/>
              <a:t>Regeringsudspil maj 2017</a:t>
            </a:r>
            <a:endParaRPr lang="da-DK" sz="160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AD342988-C114-44AD-BFAB-EAE671E5D995}" type="datetime1">
              <a:rPr lang="da-DK">
                <a:solidFill>
                  <a:schemeClr val="tx1"/>
                </a:solidFill>
              </a:rPr>
              <a:pPr/>
              <a:t>10-05-2017</a:t>
            </a:fld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Side </a:t>
            </a:r>
            <a:fld id="{B23D264A-7AD2-4F80-A9A9-A62E2258BBDD}" type="slidenum">
              <a:rPr lang="da-DK">
                <a:solidFill>
                  <a:schemeClr val="tx1"/>
                </a:solidFill>
              </a:rPr>
              <a:pPr/>
              <a:t>1</a:t>
            </a:fld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"/>
            <a:ext cx="4743101" cy="1205802"/>
          </a:xfrm>
        </p:spPr>
        <p:txBody>
          <a:bodyPr/>
          <a:lstStyle/>
          <a:p>
            <a:r>
              <a:rPr lang="da-DK" b="0" dirty="0"/>
              <a:t>En ny </a:t>
            </a:r>
            <a:r>
              <a:rPr lang="da-DK" b="0" dirty="0" smtClean="0"/>
              <a:t>Forberedende</a:t>
            </a:r>
            <a:br>
              <a:rPr lang="da-DK" b="0" dirty="0" smtClean="0"/>
            </a:br>
            <a:r>
              <a:rPr lang="da-DK" b="0" dirty="0" smtClean="0"/>
              <a:t>Grunduddannelse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1752" y="1497202"/>
            <a:ext cx="4260779" cy="1649759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Regeringen vil etablere en ny </a:t>
            </a:r>
            <a:r>
              <a:rPr lang="da-DK" dirty="0" smtClean="0"/>
              <a:t>forberedende uddannelse </a:t>
            </a:r>
            <a:r>
              <a:rPr lang="da-DK" dirty="0"/>
              <a:t>for unge </a:t>
            </a:r>
            <a:r>
              <a:rPr lang="da-DK" dirty="0" smtClean="0"/>
              <a:t>op </a:t>
            </a:r>
            <a:r>
              <a:rPr lang="da-DK" dirty="0"/>
              <a:t>til 25 år, </a:t>
            </a:r>
            <a:r>
              <a:rPr lang="da-DK" dirty="0" smtClean="0"/>
              <a:t>der </a:t>
            </a:r>
            <a:r>
              <a:rPr lang="da-DK" dirty="0"/>
              <a:t>ikke </a:t>
            </a:r>
            <a:r>
              <a:rPr lang="da-DK" dirty="0" smtClean="0"/>
              <a:t>har gennemført </a:t>
            </a:r>
            <a:r>
              <a:rPr lang="da-DK" dirty="0"/>
              <a:t>eller er i gang med en </a:t>
            </a:r>
            <a:r>
              <a:rPr lang="da-DK" dirty="0" smtClean="0"/>
              <a:t>ungdomsuddannelse </a:t>
            </a:r>
            <a:br>
              <a:rPr lang="da-DK" dirty="0" smtClean="0"/>
            </a:br>
            <a:r>
              <a:rPr lang="da-DK" dirty="0" smtClean="0"/>
              <a:t>eller </a:t>
            </a:r>
            <a:r>
              <a:rPr lang="da-DK" dirty="0"/>
              <a:t>er i beskæftigelse. 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C7E-358E-44EF-9BA0-579B5BCB41E8}" type="datetime1">
              <a:rPr lang="da-DK" smtClean="0"/>
              <a:pPr/>
              <a:t>10-05-2017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135AF10D-5340-4097-B210-F2DF6053A0CE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7" r="7833"/>
          <a:stretch/>
        </p:blipFill>
        <p:spPr bwMode="auto">
          <a:xfrm>
            <a:off x="5161320" y="5024"/>
            <a:ext cx="3982680" cy="685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led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2949" y="3211368"/>
            <a:ext cx="2340000" cy="23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Billede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7968" y="3206336"/>
            <a:ext cx="2340000" cy="234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21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801" y="2461857"/>
            <a:ext cx="4723004" cy="292405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a-DK" dirty="0" smtClean="0">
                <a:solidFill>
                  <a:srgbClr val="000000"/>
                </a:solidFill>
              </a:rPr>
              <a:t>Enkelt </a:t>
            </a:r>
            <a:r>
              <a:rPr lang="da-DK" dirty="0">
                <a:solidFill>
                  <a:srgbClr val="000000"/>
                </a:solidFill>
              </a:rPr>
              <a:t>og overskueligt tilbud med høj kvalitet og stor fleksibilitet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srgbClr val="000000"/>
                </a:solidFill>
              </a:rPr>
              <a:t>Praksisnær undervisning og </a:t>
            </a:r>
            <a:r>
              <a:rPr lang="da-DK" dirty="0">
                <a:solidFill>
                  <a:srgbClr val="000000"/>
                </a:solidFill>
              </a:rPr>
              <a:t>holdfællesskab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dirty="0">
                <a:solidFill>
                  <a:srgbClr val="000000"/>
                </a:solidFill>
              </a:rPr>
              <a:t>Tre </a:t>
            </a:r>
            <a:r>
              <a:rPr lang="da-DK" dirty="0" smtClean="0">
                <a:solidFill>
                  <a:srgbClr val="000000"/>
                </a:solidFill>
              </a:rPr>
              <a:t>spor målrettet </a:t>
            </a:r>
            <a:r>
              <a:rPr lang="da-DK" dirty="0">
                <a:solidFill>
                  <a:srgbClr val="000000"/>
                </a:solidFill>
              </a:rPr>
              <a:t>de unges forudsætninger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dirty="0">
                <a:solidFill>
                  <a:srgbClr val="000000"/>
                </a:solidFill>
              </a:rPr>
              <a:t>Klare mål for progression og </a:t>
            </a:r>
            <a:r>
              <a:rPr lang="da-DK" dirty="0" smtClean="0">
                <a:solidFill>
                  <a:srgbClr val="000000"/>
                </a:solidFill>
              </a:rPr>
              <a:t>trivsel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srgbClr val="000000"/>
                </a:solidFill>
              </a:rPr>
              <a:t>Indførelse af </a:t>
            </a:r>
            <a:r>
              <a:rPr lang="da-DK" smtClean="0">
                <a:solidFill>
                  <a:srgbClr val="000000"/>
                </a:solidFill>
              </a:rPr>
              <a:t>specialpædagogisk støtte</a:t>
            </a:r>
            <a:endParaRPr lang="da-DK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srgbClr val="000000"/>
                </a:solidFill>
              </a:rPr>
              <a:t>Kompetenceløft </a:t>
            </a:r>
            <a:r>
              <a:rPr lang="da-DK" dirty="0">
                <a:solidFill>
                  <a:srgbClr val="000000"/>
                </a:solidFill>
              </a:rPr>
              <a:t>af lederne og lærere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C7E-358E-44EF-9BA0-579B5BCB41E8}" type="datetime1">
              <a:rPr lang="da-DK" smtClean="0"/>
              <a:pPr/>
              <a:t>10-05-2017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135AF10D-5340-4097-B210-F2DF6053A0CE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1269" r="7064"/>
          <a:stretch/>
        </p:blipFill>
        <p:spPr bwMode="auto">
          <a:xfrm>
            <a:off x="5164853" y="0"/>
            <a:ext cx="39791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431800" y="1"/>
            <a:ext cx="4743101" cy="1205802"/>
          </a:xfrm>
        </p:spPr>
        <p:txBody>
          <a:bodyPr/>
          <a:lstStyle/>
          <a:p>
            <a:r>
              <a:rPr lang="da-DK" b="0" dirty="0"/>
              <a:t>En ny </a:t>
            </a:r>
            <a:r>
              <a:rPr lang="da-DK" b="0" dirty="0" smtClean="0"/>
              <a:t>Forberedende</a:t>
            </a:r>
            <a:br>
              <a:rPr lang="da-DK" b="0" dirty="0" smtClean="0"/>
            </a:br>
            <a:r>
              <a:rPr lang="da-DK" b="0" dirty="0" smtClean="0"/>
              <a:t>Grunduddannelse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500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 bwMode="auto">
          <a:xfrm>
            <a:off x="5154804" y="0"/>
            <a:ext cx="398919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0"/>
            <a:ext cx="4733053" cy="1205802"/>
          </a:xfrm>
        </p:spPr>
        <p:txBody>
          <a:bodyPr/>
          <a:lstStyle/>
          <a:p>
            <a:r>
              <a:rPr lang="da-DK" b="0" dirty="0"/>
              <a:t>Uddannelsesdækning </a:t>
            </a:r>
            <a:r>
              <a:rPr lang="da-DK" b="0" dirty="0" smtClean="0"/>
              <a:t/>
            </a:r>
            <a:br>
              <a:rPr lang="da-DK" b="0" dirty="0" smtClean="0"/>
            </a:br>
            <a:r>
              <a:rPr lang="da-DK" b="0" dirty="0" smtClean="0"/>
              <a:t>i </a:t>
            </a:r>
            <a:r>
              <a:rPr lang="da-DK" b="0" dirty="0"/>
              <a:t>hele </a:t>
            </a:r>
            <a:r>
              <a:rPr lang="da-DK" b="0" dirty="0" smtClean="0"/>
              <a:t>Danmark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801" y="2401548"/>
            <a:ext cx="4723004" cy="31652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a-DK" dirty="0">
                <a:solidFill>
                  <a:srgbClr val="000000"/>
                </a:solidFill>
              </a:rPr>
              <a:t>Kommunale samarbejder opretter </a:t>
            </a:r>
            <a:r>
              <a:rPr lang="da-DK" dirty="0" smtClean="0">
                <a:solidFill>
                  <a:srgbClr val="000000"/>
                </a:solidFill>
              </a:rPr>
              <a:t>institutionerne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a-DK" dirty="0" smtClean="0">
                <a:solidFill>
                  <a:srgbClr val="000000"/>
                </a:solidFill>
              </a:rPr>
              <a:t>Ca. 75 udbudssteder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a-DK" dirty="0" smtClean="0">
                <a:solidFill>
                  <a:srgbClr val="000000"/>
                </a:solidFill>
              </a:rPr>
              <a:t>Alle udbudssteder </a:t>
            </a:r>
            <a:r>
              <a:rPr lang="da-DK" dirty="0">
                <a:solidFill>
                  <a:srgbClr val="000000"/>
                </a:solidFill>
              </a:rPr>
              <a:t>skal have faglig bredde og være økonomisk bæredygtige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a-DK" dirty="0" smtClean="0">
                <a:solidFill>
                  <a:srgbClr val="000000"/>
                </a:solidFill>
              </a:rPr>
              <a:t>Regelforenkling </a:t>
            </a:r>
            <a:r>
              <a:rPr lang="da-DK" dirty="0">
                <a:solidFill>
                  <a:srgbClr val="000000"/>
                </a:solidFill>
              </a:rPr>
              <a:t>og plads til lokale løsninger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a-DK" dirty="0" smtClean="0">
                <a:solidFill>
                  <a:srgbClr val="000000"/>
                </a:solidFill>
              </a:rPr>
              <a:t>Veltilrettelagt </a:t>
            </a:r>
            <a:r>
              <a:rPr lang="da-DK" dirty="0">
                <a:solidFill>
                  <a:srgbClr val="000000"/>
                </a:solidFill>
              </a:rPr>
              <a:t>proces for overgang fra de nuværende institutioner</a:t>
            </a:r>
          </a:p>
        </p:txBody>
      </p:sp>
      <p:grpSp>
        <p:nvGrpSpPr>
          <p:cNvPr id="5" name="Gruppe 4"/>
          <p:cNvGrpSpPr>
            <a:grpSpLocks noChangeAspect="1"/>
          </p:cNvGrpSpPr>
          <p:nvPr/>
        </p:nvGrpSpPr>
        <p:grpSpPr>
          <a:xfrm>
            <a:off x="5124660" y="1085208"/>
            <a:ext cx="3861184" cy="4413247"/>
            <a:chOff x="161689" y="391873"/>
            <a:chExt cx="4684888" cy="5161432"/>
          </a:xfrm>
        </p:grpSpPr>
        <p:pic>
          <p:nvPicPr>
            <p:cNvPr id="1027" name="Picture 3" descr="J:\AFUK\Institutionslandskab\Kort\Hovedstaden-uden-kommunenavn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3385" y="3008672"/>
              <a:ext cx="1193192" cy="892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J:\AFUK\Institutionslandskab\Kort\Midtjylland-uden-kommunenav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96" y="1861680"/>
              <a:ext cx="2821255" cy="2023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J:\AFUK\Institutionslandskab\Kort\Nordjylland-uden-kommunenav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609" y="391873"/>
              <a:ext cx="2920183" cy="21010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J:\AFUK\Institutionslandskab\Kort\Sjælland-uden-kommunenavn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414" y="3069961"/>
              <a:ext cx="1828229" cy="2483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J:\AFUK\Institutionslandskab\Kort\Syddanmark-uden-kommunenav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89" y="3173011"/>
              <a:ext cx="2943464" cy="22605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43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 bwMode="auto">
          <a:xfrm rot="5400000">
            <a:off x="3101453" y="815454"/>
            <a:ext cx="2941094" cy="91440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748" y="0"/>
            <a:ext cx="4511989" cy="1205802"/>
          </a:xfrm>
        </p:spPr>
        <p:txBody>
          <a:bodyPr/>
          <a:lstStyle/>
          <a:p>
            <a:r>
              <a:rPr lang="da-DK" b="0" dirty="0"/>
              <a:t>Et samlet kommunalt </a:t>
            </a:r>
            <a:r>
              <a:rPr lang="da-DK" b="0" dirty="0" smtClean="0"/>
              <a:t/>
            </a:r>
            <a:br>
              <a:rPr lang="da-DK" b="0" dirty="0" smtClean="0"/>
            </a:br>
            <a:r>
              <a:rPr lang="da-DK" b="0" dirty="0" smtClean="0"/>
              <a:t>ansvar for </a:t>
            </a:r>
            <a:r>
              <a:rPr lang="da-DK" b="0" dirty="0"/>
              <a:t>de unge</a:t>
            </a:r>
            <a:endParaRPr lang="da-DK" dirty="0"/>
          </a:p>
        </p:txBody>
      </p:sp>
      <p:pic>
        <p:nvPicPr>
          <p:cNvPr id="9" name="Billed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414" y="1318062"/>
            <a:ext cx="4638592" cy="242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led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1731" r="934" b="829"/>
          <a:stretch/>
        </p:blipFill>
        <p:spPr bwMode="auto">
          <a:xfrm>
            <a:off x="2393576" y="4149020"/>
            <a:ext cx="4538383" cy="2346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1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748" y="0"/>
            <a:ext cx="4511989" cy="1205802"/>
          </a:xfrm>
        </p:spPr>
        <p:txBody>
          <a:bodyPr/>
          <a:lstStyle/>
          <a:p>
            <a:r>
              <a:rPr lang="da-DK" b="0" dirty="0"/>
              <a:t>Et samlet kommunalt </a:t>
            </a:r>
            <a:r>
              <a:rPr lang="da-DK" b="0" dirty="0" smtClean="0"/>
              <a:t/>
            </a:r>
            <a:br>
              <a:rPr lang="da-DK" b="0" dirty="0" smtClean="0"/>
            </a:br>
            <a:r>
              <a:rPr lang="da-DK" b="0" dirty="0" smtClean="0"/>
              <a:t>ansvar for </a:t>
            </a:r>
            <a:r>
              <a:rPr lang="da-DK" b="0" dirty="0"/>
              <a:t>de unge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2272" y="1678075"/>
            <a:ext cx="3898761" cy="211015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a-DK" dirty="0">
                <a:solidFill>
                  <a:srgbClr val="000000"/>
                </a:solidFill>
              </a:rPr>
              <a:t>Kommunen skal følge alle unge op </a:t>
            </a:r>
            <a:r>
              <a:rPr lang="da-DK" dirty="0" smtClean="0">
                <a:solidFill>
                  <a:srgbClr val="000000"/>
                </a:solidFill>
              </a:rPr>
              <a:t/>
            </a:r>
            <a:br>
              <a:rPr lang="da-DK" dirty="0" smtClean="0">
                <a:solidFill>
                  <a:srgbClr val="000000"/>
                </a:solidFill>
              </a:rPr>
            </a:br>
            <a:r>
              <a:rPr lang="da-DK" dirty="0" smtClean="0">
                <a:solidFill>
                  <a:srgbClr val="000000"/>
                </a:solidFill>
              </a:rPr>
              <a:t>til </a:t>
            </a:r>
            <a:r>
              <a:rPr lang="da-DK" dirty="0">
                <a:solidFill>
                  <a:srgbClr val="000000"/>
                </a:solidFill>
              </a:rPr>
              <a:t>25 år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a-DK" dirty="0" smtClean="0">
                <a:solidFill>
                  <a:srgbClr val="000000"/>
                </a:solidFill>
              </a:rPr>
              <a:t>Koordineret </a:t>
            </a:r>
            <a:r>
              <a:rPr lang="da-DK" dirty="0">
                <a:solidFill>
                  <a:srgbClr val="000000"/>
                </a:solidFill>
              </a:rPr>
              <a:t>og sammenhængende </a:t>
            </a:r>
            <a:r>
              <a:rPr lang="da-DK" dirty="0" smtClean="0">
                <a:solidFill>
                  <a:srgbClr val="000000"/>
                </a:solidFill>
              </a:rPr>
              <a:t>ungeindsats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a-DK" dirty="0">
                <a:solidFill>
                  <a:srgbClr val="000000"/>
                </a:solidFill>
              </a:rPr>
              <a:t>Kommunalt ansvar for den nye Forberedende Grunduddannelse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C7E-358E-44EF-9BA0-579B5BCB41E8}" type="datetime1">
              <a:rPr lang="da-DK" smtClean="0"/>
              <a:pPr/>
              <a:t>10-05-2017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135AF10D-5340-4097-B210-F2DF6053A0CE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22852" b="19546"/>
          <a:stretch/>
        </p:blipFill>
        <p:spPr bwMode="auto">
          <a:xfrm>
            <a:off x="0" y="3798273"/>
            <a:ext cx="9144000" cy="306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adsholder til indhold 2"/>
          <p:cNvSpPr txBox="1">
            <a:spLocks/>
          </p:cNvSpPr>
          <p:nvPr/>
        </p:nvSpPr>
        <p:spPr bwMode="auto">
          <a:xfrm>
            <a:off x="4863399" y="1668025"/>
            <a:ext cx="3888711" cy="183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 marL="142875" indent="-142875" algn="l" rtl="0" fontAlgn="base">
              <a:lnSpc>
                <a:spcPts val="21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5313" indent="-133350" algn="l" rtl="0" fontAlgn="base">
              <a:lnSpc>
                <a:spcPts val="1700"/>
              </a:lnSpc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1014413" indent="-104775" algn="l" rtl="0" fontAlgn="base">
              <a:lnSpc>
                <a:spcPts val="1500"/>
              </a:lnSpc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8275" indent="-100013" algn="l" rtl="0" fontAlgn="base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</a:defRPr>
            </a:lvl4pPr>
            <a:lvl5pPr marL="15890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0462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5034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29606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417888" indent="-87313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a-DK" sz="1800" kern="0" dirty="0" smtClean="0">
                <a:solidFill>
                  <a:srgbClr val="000000"/>
                </a:solidFill>
              </a:rPr>
              <a:t>Én plan, der leder til uddannelse og beskæftigelse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a-DK" sz="1800" kern="0" dirty="0" smtClean="0">
                <a:solidFill>
                  <a:srgbClr val="000000"/>
                </a:solidFill>
              </a:rPr>
              <a:t>Én kontaktperson gennem hele forløbet for dem der har behov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da-DK" sz="1800" kern="0" dirty="0" smtClean="0">
                <a:solidFill>
                  <a:srgbClr val="000000"/>
                </a:solidFill>
              </a:rPr>
              <a:t>Udbrede brugen af eud8+eud9</a:t>
            </a:r>
            <a:endParaRPr lang="da-DK" sz="18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2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-1"/>
            <a:ext cx="4712956" cy="1205803"/>
          </a:xfrm>
        </p:spPr>
        <p:txBody>
          <a:bodyPr/>
          <a:lstStyle/>
          <a:p>
            <a:r>
              <a:rPr lang="da-DK" b="0" dirty="0"/>
              <a:t>En ny </a:t>
            </a:r>
            <a:r>
              <a:rPr lang="da-DK" b="0" dirty="0" smtClean="0"/>
              <a:t>målsætning </a:t>
            </a:r>
            <a:r>
              <a:rPr lang="da-DK" b="0" dirty="0"/>
              <a:t>med ambitioner for alle unge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31801" y="1868993"/>
            <a:ext cx="4592376" cy="429631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a-DK" dirty="0" smtClean="0">
                <a:solidFill>
                  <a:srgbClr val="000000"/>
                </a:solidFill>
              </a:rPr>
              <a:t>Alle unge skal </a:t>
            </a:r>
            <a:r>
              <a:rPr lang="da-DK" dirty="0">
                <a:solidFill>
                  <a:srgbClr val="000000"/>
                </a:solidFill>
              </a:rPr>
              <a:t>have en ungdomsuddannelse </a:t>
            </a:r>
            <a:r>
              <a:rPr lang="da-DK" dirty="0" smtClean="0">
                <a:solidFill>
                  <a:srgbClr val="000000"/>
                </a:solidFill>
              </a:rPr>
              <a:t/>
            </a:r>
            <a:br>
              <a:rPr lang="da-DK" dirty="0" smtClean="0">
                <a:solidFill>
                  <a:srgbClr val="000000"/>
                </a:solidFill>
              </a:rPr>
            </a:br>
            <a:r>
              <a:rPr lang="da-DK" dirty="0" smtClean="0">
                <a:solidFill>
                  <a:srgbClr val="000000"/>
                </a:solidFill>
              </a:rPr>
              <a:t>eller opnå tilknytning </a:t>
            </a:r>
            <a:r>
              <a:rPr lang="da-DK" dirty="0">
                <a:solidFill>
                  <a:srgbClr val="000000"/>
                </a:solidFill>
              </a:rPr>
              <a:t>til </a:t>
            </a:r>
            <a:r>
              <a:rPr lang="da-DK" dirty="0" smtClean="0">
                <a:solidFill>
                  <a:srgbClr val="000000"/>
                </a:solidFill>
              </a:rPr>
              <a:t>arbejdsmarkedet.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da-DK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dirty="0">
                <a:solidFill>
                  <a:srgbClr val="000000"/>
                </a:solidFill>
              </a:rPr>
              <a:t>I 2030 skal: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dirty="0" smtClean="0">
                <a:solidFill>
                  <a:srgbClr val="000000"/>
                </a:solidFill>
              </a:rPr>
              <a:t>90 </a:t>
            </a:r>
            <a:r>
              <a:rPr lang="da-DK" dirty="0">
                <a:solidFill>
                  <a:srgbClr val="000000"/>
                </a:solidFill>
              </a:rPr>
              <a:t>pct. af de 25-årige have gennemført </a:t>
            </a:r>
            <a:r>
              <a:rPr lang="da-DK" dirty="0" smtClean="0">
                <a:solidFill>
                  <a:srgbClr val="000000"/>
                </a:solidFill>
              </a:rPr>
              <a:t>en ungdomsuddannelse</a:t>
            </a:r>
            <a:r>
              <a:rPr lang="da-DK" dirty="0">
                <a:solidFill>
                  <a:srgbClr val="000000"/>
                </a:solidFill>
              </a:rPr>
              <a:t>,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a-DK" dirty="0" smtClean="0">
                <a:solidFill>
                  <a:srgbClr val="000000"/>
                </a:solidFill>
              </a:rPr>
              <a:t>andelen </a:t>
            </a:r>
            <a:r>
              <a:rPr lang="da-DK" dirty="0">
                <a:solidFill>
                  <a:srgbClr val="000000"/>
                </a:solidFill>
              </a:rPr>
              <a:t>af unge op til 25 år, som ikke </a:t>
            </a:r>
            <a:r>
              <a:rPr lang="da-DK" dirty="0" smtClean="0">
                <a:solidFill>
                  <a:srgbClr val="000000"/>
                </a:solidFill>
              </a:rPr>
              <a:t>har en uddannelse eller tilknytning til arbejdsmarkedet</a:t>
            </a:r>
            <a:r>
              <a:rPr lang="da-DK" dirty="0">
                <a:solidFill>
                  <a:srgbClr val="000000"/>
                </a:solidFill>
              </a:rPr>
              <a:t>, </a:t>
            </a:r>
            <a:r>
              <a:rPr lang="da-DK" dirty="0" smtClean="0">
                <a:solidFill>
                  <a:srgbClr val="000000"/>
                </a:solidFill>
              </a:rPr>
              <a:t>skal være </a:t>
            </a:r>
            <a:r>
              <a:rPr lang="da-DK" dirty="0">
                <a:solidFill>
                  <a:srgbClr val="000000"/>
                </a:solidFill>
              </a:rPr>
              <a:t>halveret.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FC7E-358E-44EF-9BA0-579B5BCB41E8}" type="datetime1">
              <a:rPr lang="da-DK" smtClean="0"/>
              <a:pPr/>
              <a:t>10-05-2017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135AF10D-5340-4097-B210-F2DF6053A0CE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8"/>
          <a:stretch/>
        </p:blipFill>
        <p:spPr bwMode="auto">
          <a:xfrm>
            <a:off x="5155643" y="0"/>
            <a:ext cx="39883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5989863"/>
      </p:ext>
    </p:extLst>
  </p:cSld>
  <p:clrMapOvr>
    <a:masterClrMapping/>
  </p:clrMapOvr>
</p:sld>
</file>

<file path=ppt/theme/theme1.xml><?xml version="1.0" encoding="utf-8"?>
<a:theme xmlns:a="http://schemas.openxmlformats.org/drawingml/2006/main" name="PP-præsentation DEP">
  <a:themeElements>
    <a:clrScheme name="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å - Ministeriet for børn og undervisning">
  <a:themeElements>
    <a:clrScheme name="Blå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Blå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Blå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ød - Ministeriet for børn og undervisning">
  <a:themeElements>
    <a:clrScheme name="Rød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Rød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Rød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172</Words>
  <Application>Microsoft Office PowerPoint</Application>
  <PresentationFormat>Skærmshow (4:3)</PresentationFormat>
  <Paragraphs>43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Diastitler</vt:lpstr>
      </vt:variant>
      <vt:variant>
        <vt:i4>7</vt:i4>
      </vt:variant>
    </vt:vector>
  </HeadingPairs>
  <TitlesOfParts>
    <vt:vector size="10" baseType="lpstr">
      <vt:lpstr>PP-præsentation DEP</vt:lpstr>
      <vt:lpstr>Blå - Ministeriet for børn og undervisning</vt:lpstr>
      <vt:lpstr>Rød - Ministeriet for børn og undervisning</vt:lpstr>
      <vt:lpstr>Tro på dig selv - det gør vi </vt:lpstr>
      <vt:lpstr>En ny Forberedende Grunduddannelse </vt:lpstr>
      <vt:lpstr>En ny Forberedende Grunduddannelse </vt:lpstr>
      <vt:lpstr>Uddannelsesdækning  i hele Danmark</vt:lpstr>
      <vt:lpstr>Et samlet kommunalt  ansvar for de unge</vt:lpstr>
      <vt:lpstr>Et samlet kommunalt  ansvar for de unge</vt:lpstr>
      <vt:lpstr>En ny målsætning med ambitioner for alle unge</vt:lpstr>
    </vt:vector>
  </TitlesOfParts>
  <Company>UNI-C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Mikkel Pilehave Jensen</dc:creator>
  <cp:lastModifiedBy>Lone Christensen</cp:lastModifiedBy>
  <cp:revision>93</cp:revision>
  <cp:lastPrinted>2017-03-01T13:40:50Z</cp:lastPrinted>
  <dcterms:created xsi:type="dcterms:W3CDTF">2014-09-16T08:55:08Z</dcterms:created>
  <dcterms:modified xsi:type="dcterms:W3CDTF">2017-05-10T18:49:46Z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